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Lst>
  <p:sldSz cx="9144000" cy="5143500" type="screen16x9"/>
  <p:notesSz cx="6858000" cy="9144000"/>
  <p:embeddedFontLst>
    <p:embeddedFont>
      <p:font typeface="Microsoft Yahei" panose="020B0503020204020204" pitchFamily="34" charset="-122"/>
      <p:regular r:id="rId35"/>
      <p:bold r:id="rId36"/>
    </p:embeddedFont>
    <p:embeddedFont>
      <p:font typeface="Lato" panose="020B0600000101010101" charset="0"/>
      <p:regular r:id="rId37"/>
      <p:bold r:id="rId38"/>
      <p:italic r:id="rId39"/>
      <p:boldItalic r:id="rId40"/>
    </p:embeddedFont>
    <p:embeddedFont>
      <p:font typeface="Raleway" panose="020B0600000101010101" charset="0"/>
      <p:regular r:id="rId41"/>
      <p:bold r:id="rId42"/>
      <p:italic r:id="rId43"/>
      <p:boldItalic r:id="rId4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B361E28-CE4B-45C5-A9FA-CD05973032E4}">
  <a:tblStyle styleId="{1B361E28-CE4B-45C5-A9FA-CD05973032E4}"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7" d="100"/>
          <a:sy n="107" d="100"/>
        </p:scale>
        <p:origin x="754" y="77"/>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notesMaster" Target="notesMasters/notesMaster1.xml"/><Relationship Id="rId42" Type="http://schemas.openxmlformats.org/officeDocument/2006/relationships/font" Target="fonts/font8.fntdata"/><Relationship Id="rId47"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4.fntdata"/><Relationship Id="rId46"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1.fntdata"/><Relationship Id="rId43" Type="http://schemas.openxmlformats.org/officeDocument/2006/relationships/font" Target="fonts/font9.fntdata"/><Relationship Id="rId48"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ad7422dbe0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ad7422dbe0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ad77372c9a_2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ad77372c9a_2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ac476aa810_1_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ac476aa810_1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aea43760af_0_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 name="Google Shape;171;gaea43760af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aea43760af_0_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 name="Google Shape;178;gaea43760af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aea43760af_0_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aea43760af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aea43760af_0_1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aea43760af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a588978f40_0_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a588978f40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a588978f40_0_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a588978f40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a588978f40_0_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a588978f40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a4993570b6_0_2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a4993570b6_0_2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a588978f40_2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a588978f40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aea43760af_0_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aea43760af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aea43760af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 name="Google Shape;262;gaea43760af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aea43760af_1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aea43760af_1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aea43760af_1_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aea43760af_1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aea43760af_0_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aea43760af_0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gaea43760af_0_9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aea43760af_0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gaea43760af_1_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7" name="Google Shape;347;gaea43760af_1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gaea43760af_1_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6" name="Google Shape;356;gaea43760af_1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aea43760af_1_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 name="Google Shape;365;gaea43760af_1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aea43760af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aea43760a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aea43760af_1_1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4" name="Google Shape;374;gaea43760af_1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gaea43760af_0_1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 name="Google Shape;383;gaea43760af_0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ga722e0b9df_3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0" name="Google Shape;390;ga722e0b9df_3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aea43760af_0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aea43760af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aea43760af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aea43760af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a588978f40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 name="Google Shape;117;ga588978f40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ad77372c9a_3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ad77372c9a_3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ad77372c9a_3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ad77372c9a_3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ad7422dbe0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ad7422dbe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Google Shape;14;p2"/>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a:endParaRPr/>
          </a:p>
        </p:txBody>
      </p:sp>
      <p:sp>
        <p:nvSpPr>
          <p:cNvPr id="15" name="Google Shape;15;p2"/>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6" name="Google Shape;16;p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 name="Google Shape;77;p11"/>
          <p:cNvSpPr txBox="1">
            <a:spLocks noGrp="1"/>
          </p:cNvSpPr>
          <p:nvPr>
            <p:ph type="title" hasCustomPrompt="1"/>
          </p:nvPr>
        </p:nvSpPr>
        <p:spPr>
          <a:xfrm>
            <a:off x="729450" y="733950"/>
            <a:ext cx="7688400" cy="12447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a:spLocks noGrp="1"/>
          </p:cNvSpPr>
          <p:nvPr>
            <p:ph type="body" idx="1"/>
          </p:nvPr>
        </p:nvSpPr>
        <p:spPr>
          <a:xfrm>
            <a:off x="729450" y="2272888"/>
            <a:ext cx="7688400" cy="15804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Clr>
                <a:schemeClr val="lt1"/>
              </a:buClr>
              <a:buSzPts val="1300"/>
              <a:buChar char="●"/>
              <a:defRPr>
                <a:solidFill>
                  <a:schemeClr val="lt1"/>
                </a:solidFill>
              </a:defRPr>
            </a:lvl1pPr>
            <a:lvl2pPr marL="914400" lvl="1" indent="-298450">
              <a:spcBef>
                <a:spcPts val="1600"/>
              </a:spcBef>
              <a:spcAft>
                <a:spcPts val="0"/>
              </a:spcAft>
              <a:buClr>
                <a:schemeClr val="lt1"/>
              </a:buClr>
              <a:buSzPts val="1100"/>
              <a:buChar char="○"/>
              <a:defRPr>
                <a:solidFill>
                  <a:schemeClr val="lt1"/>
                </a:solidFill>
              </a:defRPr>
            </a:lvl2pPr>
            <a:lvl3pPr marL="1371600" lvl="2" indent="-298450">
              <a:spcBef>
                <a:spcPts val="1600"/>
              </a:spcBef>
              <a:spcAft>
                <a:spcPts val="0"/>
              </a:spcAft>
              <a:buClr>
                <a:schemeClr val="lt1"/>
              </a:buClr>
              <a:buSzPts val="1100"/>
              <a:buChar char="■"/>
              <a:defRPr>
                <a:solidFill>
                  <a:schemeClr val="lt1"/>
                </a:solidFill>
              </a:defRPr>
            </a:lvl3pPr>
            <a:lvl4pPr marL="1828800" lvl="3" indent="-298450">
              <a:spcBef>
                <a:spcPts val="1600"/>
              </a:spcBef>
              <a:spcAft>
                <a:spcPts val="0"/>
              </a:spcAft>
              <a:buClr>
                <a:schemeClr val="lt1"/>
              </a:buClr>
              <a:buSzPts val="1100"/>
              <a:buChar char="●"/>
              <a:defRPr>
                <a:solidFill>
                  <a:schemeClr val="lt1"/>
                </a:solidFill>
              </a:defRPr>
            </a:lvl4pPr>
            <a:lvl5pPr marL="2286000" lvl="4" indent="-298450">
              <a:spcBef>
                <a:spcPts val="1600"/>
              </a:spcBef>
              <a:spcAft>
                <a:spcPts val="0"/>
              </a:spcAft>
              <a:buClr>
                <a:schemeClr val="lt1"/>
              </a:buClr>
              <a:buSzPts val="1100"/>
              <a:buChar char="○"/>
              <a:defRPr>
                <a:solidFill>
                  <a:schemeClr val="lt1"/>
                </a:solidFill>
              </a:defRPr>
            </a:lvl5pPr>
            <a:lvl6pPr marL="2743200" lvl="5" indent="-298450">
              <a:spcBef>
                <a:spcPts val="1600"/>
              </a:spcBef>
              <a:spcAft>
                <a:spcPts val="0"/>
              </a:spcAft>
              <a:buClr>
                <a:schemeClr val="lt1"/>
              </a:buClr>
              <a:buSzPts val="1100"/>
              <a:buChar char="■"/>
              <a:defRPr>
                <a:solidFill>
                  <a:schemeClr val="lt1"/>
                </a:solidFill>
              </a:defRPr>
            </a:lvl6pPr>
            <a:lvl7pPr marL="3200400" lvl="6" indent="-298450">
              <a:spcBef>
                <a:spcPts val="1600"/>
              </a:spcBef>
              <a:spcAft>
                <a:spcPts val="0"/>
              </a:spcAft>
              <a:buClr>
                <a:schemeClr val="lt1"/>
              </a:buClr>
              <a:buSzPts val="1100"/>
              <a:buChar char="●"/>
              <a:defRPr>
                <a:solidFill>
                  <a:schemeClr val="lt1"/>
                </a:solidFill>
              </a:defRPr>
            </a:lvl7pPr>
            <a:lvl8pPr marL="3657600" lvl="7" indent="-298450">
              <a:spcBef>
                <a:spcPts val="1600"/>
              </a:spcBef>
              <a:spcAft>
                <a:spcPts val="0"/>
              </a:spcAft>
              <a:buClr>
                <a:schemeClr val="lt1"/>
              </a:buClr>
              <a:buSzPts val="1100"/>
              <a:buChar char="○"/>
              <a:defRPr>
                <a:solidFill>
                  <a:schemeClr val="lt1"/>
                </a:solidFill>
              </a:defRPr>
            </a:lvl8pPr>
            <a:lvl9pPr marL="4114800" lvl="8" indent="-298450">
              <a:spcBef>
                <a:spcPts val="1600"/>
              </a:spcBef>
              <a:spcAft>
                <a:spcPts val="1600"/>
              </a:spcAft>
              <a:buClr>
                <a:schemeClr val="lt1"/>
              </a:buClr>
              <a:buSzPts val="1100"/>
              <a:buChar char="■"/>
              <a:defRPr>
                <a:solidFill>
                  <a:schemeClr val="lt1"/>
                </a:solidFill>
              </a:defRPr>
            </a:lvl9pPr>
          </a:lstStyle>
          <a:p>
            <a:endParaRPr/>
          </a:p>
        </p:txBody>
      </p:sp>
      <p:sp>
        <p:nvSpPr>
          <p:cNvPr id="79" name="Google Shape;79;p1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0"/>
        <p:cNvGrpSpPr/>
        <p:nvPr/>
      </p:nvGrpSpPr>
      <p:grpSpPr>
        <a:xfrm>
          <a:off x="0" y="0"/>
          <a:ext cx="0" cy="0"/>
          <a:chOff x="0" y="0"/>
          <a:chExt cx="0" cy="0"/>
        </a:xfrm>
      </p:grpSpPr>
      <p:sp>
        <p:nvSpPr>
          <p:cNvPr id="81" name="Google Shape;81;p1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21;p3"/>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22" name="Google Shape;22;p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Google Shape;28;p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29" name="Google Shape;29;p4"/>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30" name="Google Shape;30;p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36;p5"/>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37" name="Google Shape;37;p5"/>
          <p:cNvSpPr txBox="1">
            <a:spLocks noGrp="1"/>
          </p:cNvSpPr>
          <p:nvPr>
            <p:ph type="body" idx="1"/>
          </p:nvPr>
        </p:nvSpPr>
        <p:spPr>
          <a:xfrm>
            <a:off x="729325" y="2078875"/>
            <a:ext cx="37743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38" name="Google Shape;38;p5"/>
          <p:cNvSpPr txBox="1">
            <a:spLocks noGrp="1"/>
          </p:cNvSpPr>
          <p:nvPr>
            <p:ph type="body" idx="2"/>
          </p:nvPr>
        </p:nvSpPr>
        <p:spPr>
          <a:xfrm>
            <a:off x="4643604" y="2078875"/>
            <a:ext cx="37743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39" name="Google Shape;39;p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6"/>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46" name="Google Shape;46;p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Google Shape;52;p7"/>
          <p:cNvSpPr txBox="1">
            <a:spLocks noGrp="1"/>
          </p:cNvSpPr>
          <p:nvPr>
            <p:ph type="title"/>
          </p:nvPr>
        </p:nvSpPr>
        <p:spPr>
          <a:xfrm>
            <a:off x="730000" y="1318650"/>
            <a:ext cx="3300900" cy="13815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53" name="Google Shape;53;p7"/>
          <p:cNvSpPr txBox="1">
            <a:spLocks noGrp="1"/>
          </p:cNvSpPr>
          <p:nvPr>
            <p:ph type="body" idx="1"/>
          </p:nvPr>
        </p:nvSpPr>
        <p:spPr>
          <a:xfrm>
            <a:off x="721225" y="2781725"/>
            <a:ext cx="3300900" cy="1597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54" name="Google Shape;54;p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 name="Google Shape;59;p8"/>
          <p:cNvSpPr txBox="1">
            <a:spLocks noGrp="1"/>
          </p:cNvSpPr>
          <p:nvPr>
            <p:ph type="title"/>
          </p:nvPr>
        </p:nvSpPr>
        <p:spPr>
          <a:xfrm>
            <a:off x="729450" y="864300"/>
            <a:ext cx="7021200" cy="29850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60" name="Google Shape;60;p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 name="Google Shape;66;p9"/>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67" name="Google Shape;67;p9"/>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68" name="Google Shape;68;p9"/>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69" name="Google Shape;69;p9"/>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0"/>
        <p:cNvGrpSpPr/>
        <p:nvPr/>
      </p:nvGrpSpPr>
      <p:grpSpPr>
        <a:xfrm>
          <a:off x="0" y="0"/>
          <a:ext cx="0" cy="0"/>
          <a:chOff x="0" y="0"/>
          <a:chExt cx="0" cy="0"/>
        </a:xfrm>
      </p:grpSpPr>
      <p:sp>
        <p:nvSpPr>
          <p:cNvPr id="71" name="Google Shape;71;p10"/>
          <p:cNvSpPr txBox="1">
            <a:spLocks noGrp="1"/>
          </p:cNvSpPr>
          <p:nvPr>
            <p:ph type="body" idx="1"/>
          </p:nvPr>
        </p:nvSpPr>
        <p:spPr>
          <a:xfrm>
            <a:off x="724950" y="4372551"/>
            <a:ext cx="7697400" cy="4605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300"/>
              <a:buNone/>
              <a:defRPr/>
            </a:lvl1pPr>
          </a:lstStyle>
          <a:p>
            <a:endParaRPr/>
          </a:p>
        </p:txBody>
      </p:sp>
      <p:sp>
        <p:nvSpPr>
          <p:cNvPr id="72" name="Google Shape;72;p10"/>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treamlin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SzPts val="2800"/>
              <a:buFont typeface="Raleway"/>
              <a:buNone/>
              <a:defRPr sz="2800" b="1">
                <a:latin typeface="Raleway"/>
                <a:ea typeface="Raleway"/>
                <a:cs typeface="Raleway"/>
                <a:sym typeface="Raleway"/>
              </a:defRPr>
            </a:lvl1pPr>
            <a:lvl2pPr lvl="1">
              <a:spcBef>
                <a:spcPts val="0"/>
              </a:spcBef>
              <a:spcAft>
                <a:spcPts val="0"/>
              </a:spcAft>
              <a:buSzPts val="2800"/>
              <a:buFont typeface="Raleway"/>
              <a:buNone/>
              <a:defRPr sz="2800" b="1">
                <a:latin typeface="Raleway"/>
                <a:ea typeface="Raleway"/>
                <a:cs typeface="Raleway"/>
                <a:sym typeface="Raleway"/>
              </a:defRPr>
            </a:lvl2pPr>
            <a:lvl3pPr lvl="2">
              <a:spcBef>
                <a:spcPts val="0"/>
              </a:spcBef>
              <a:spcAft>
                <a:spcPts val="0"/>
              </a:spcAft>
              <a:buSzPts val="2800"/>
              <a:buFont typeface="Raleway"/>
              <a:buNone/>
              <a:defRPr sz="2800" b="1">
                <a:latin typeface="Raleway"/>
                <a:ea typeface="Raleway"/>
                <a:cs typeface="Raleway"/>
                <a:sym typeface="Raleway"/>
              </a:defRPr>
            </a:lvl3pPr>
            <a:lvl4pPr lvl="3">
              <a:spcBef>
                <a:spcPts val="0"/>
              </a:spcBef>
              <a:spcAft>
                <a:spcPts val="0"/>
              </a:spcAft>
              <a:buSzPts val="2800"/>
              <a:buFont typeface="Raleway"/>
              <a:buNone/>
              <a:defRPr sz="2800" b="1">
                <a:latin typeface="Raleway"/>
                <a:ea typeface="Raleway"/>
                <a:cs typeface="Raleway"/>
                <a:sym typeface="Raleway"/>
              </a:defRPr>
            </a:lvl4pPr>
            <a:lvl5pPr lvl="4">
              <a:spcBef>
                <a:spcPts val="0"/>
              </a:spcBef>
              <a:spcAft>
                <a:spcPts val="0"/>
              </a:spcAft>
              <a:buSzPts val="2800"/>
              <a:buFont typeface="Raleway"/>
              <a:buNone/>
              <a:defRPr sz="2800" b="1">
                <a:latin typeface="Raleway"/>
                <a:ea typeface="Raleway"/>
                <a:cs typeface="Raleway"/>
                <a:sym typeface="Raleway"/>
              </a:defRPr>
            </a:lvl5pPr>
            <a:lvl6pPr lvl="5">
              <a:spcBef>
                <a:spcPts val="0"/>
              </a:spcBef>
              <a:spcAft>
                <a:spcPts val="0"/>
              </a:spcAft>
              <a:buSzPts val="2800"/>
              <a:buFont typeface="Raleway"/>
              <a:buNone/>
              <a:defRPr sz="2800" b="1">
                <a:latin typeface="Raleway"/>
                <a:ea typeface="Raleway"/>
                <a:cs typeface="Raleway"/>
                <a:sym typeface="Raleway"/>
              </a:defRPr>
            </a:lvl6pPr>
            <a:lvl7pPr lvl="6">
              <a:spcBef>
                <a:spcPts val="0"/>
              </a:spcBef>
              <a:spcAft>
                <a:spcPts val="0"/>
              </a:spcAft>
              <a:buSzPts val="2800"/>
              <a:buFont typeface="Raleway"/>
              <a:buNone/>
              <a:defRPr sz="2800" b="1">
                <a:latin typeface="Raleway"/>
                <a:ea typeface="Raleway"/>
                <a:cs typeface="Raleway"/>
                <a:sym typeface="Raleway"/>
              </a:defRPr>
            </a:lvl7pPr>
            <a:lvl8pPr lvl="7">
              <a:spcBef>
                <a:spcPts val="0"/>
              </a:spcBef>
              <a:spcAft>
                <a:spcPts val="0"/>
              </a:spcAft>
              <a:buSzPts val="2800"/>
              <a:buFont typeface="Raleway"/>
              <a:buNone/>
              <a:defRPr sz="2800" b="1">
                <a:latin typeface="Raleway"/>
                <a:ea typeface="Raleway"/>
                <a:cs typeface="Raleway"/>
                <a:sym typeface="Raleway"/>
              </a:defRPr>
            </a:lvl8pPr>
            <a:lvl9pPr lvl="8">
              <a:spcBef>
                <a:spcPts val="0"/>
              </a:spcBef>
              <a:spcAft>
                <a:spcPts val="0"/>
              </a:spcAft>
              <a:buSzPts val="2800"/>
              <a:buFont typeface="Raleway"/>
              <a:buNone/>
              <a:defRPr sz="2800" b="1">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115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marL="914400" lvl="1"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marL="1371600" lvl="2"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marL="1828800" lvl="3"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marL="2286000" lvl="4"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marL="2743200" lvl="5"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marL="3200400" lvl="6"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marL="3657600" lvl="7"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marL="4114800" lvl="8" indent="-29845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notesSlide" Target="../notesSlides/notesSlide22.xml"/><Relationship Id="rId1" Type="http://schemas.openxmlformats.org/officeDocument/2006/relationships/slideLayout" Target="../slideLayouts/slideLayout3.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23.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notesSlide" Target="../notesSlides/notesSlide23.xml"/><Relationship Id="rId1" Type="http://schemas.openxmlformats.org/officeDocument/2006/relationships/slideLayout" Target="../slideLayouts/slideLayout3.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2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48.png"/></Relationships>
</file>

<file path=ppt/slides/_rels/slide25.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notesSlide" Target="../notesSlides/notesSlide25.xml"/><Relationship Id="rId1" Type="http://schemas.openxmlformats.org/officeDocument/2006/relationships/slideLayout" Target="../slideLayouts/slideLayout3.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26.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notesSlide" Target="../notesSlides/notesSlide26.xml"/><Relationship Id="rId1" Type="http://schemas.openxmlformats.org/officeDocument/2006/relationships/slideLayout" Target="../slideLayouts/slideLayout3.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2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7.xml"/><Relationship Id="rId1" Type="http://schemas.openxmlformats.org/officeDocument/2006/relationships/slideLayout" Target="../slideLayouts/slideLayout3.xml"/><Relationship Id="rId5" Type="http://schemas.openxmlformats.org/officeDocument/2006/relationships/image" Target="../media/image63.png"/><Relationship Id="rId4" Type="http://schemas.openxmlformats.org/officeDocument/2006/relationships/image" Target="../media/image62.png"/></Relationships>
</file>

<file path=ppt/slides/_rels/slide2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8.xml"/><Relationship Id="rId1" Type="http://schemas.openxmlformats.org/officeDocument/2006/relationships/slideLayout" Target="../slideLayouts/slideLayout3.xml"/><Relationship Id="rId5" Type="http://schemas.openxmlformats.org/officeDocument/2006/relationships/image" Target="../media/image66.png"/><Relationship Id="rId4" Type="http://schemas.openxmlformats.org/officeDocument/2006/relationships/image" Target="../media/image65.png"/></Relationships>
</file>

<file path=ppt/slides/_rels/slide2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9.xml"/><Relationship Id="rId1" Type="http://schemas.openxmlformats.org/officeDocument/2006/relationships/slideLayout" Target="../slideLayouts/slideLayout3.xml"/><Relationship Id="rId5" Type="http://schemas.openxmlformats.org/officeDocument/2006/relationships/image" Target="../media/image69.png"/><Relationship Id="rId4" Type="http://schemas.openxmlformats.org/officeDocument/2006/relationships/image" Target="../media/image68.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0.xml"/><Relationship Id="rId1" Type="http://schemas.openxmlformats.org/officeDocument/2006/relationships/slideLayout" Target="../slideLayouts/slideLayout3.xml"/><Relationship Id="rId5" Type="http://schemas.openxmlformats.org/officeDocument/2006/relationships/image" Target="../media/image72.png"/><Relationship Id="rId4" Type="http://schemas.openxmlformats.org/officeDocument/2006/relationships/image" Target="../media/image71.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3.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3"/>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Final Project Presentation </a:t>
            </a:r>
            <a:endParaRPr/>
          </a:p>
        </p:txBody>
      </p:sp>
      <p:sp>
        <p:nvSpPr>
          <p:cNvPr id="87" name="Google Shape;87;p13"/>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18102082 Su Kyoung Oh </a:t>
            </a:r>
            <a:endParaRPr/>
          </a:p>
          <a:p>
            <a:pPr marL="0" lvl="0" indent="0" algn="l" rtl="0">
              <a:spcBef>
                <a:spcPts val="0"/>
              </a:spcBef>
              <a:spcAft>
                <a:spcPts val="0"/>
              </a:spcAft>
              <a:buNone/>
            </a:pPr>
            <a:r>
              <a:rPr lang="en"/>
              <a:t>18102092 Won Ryeol Jeong</a:t>
            </a:r>
            <a:endParaRPr/>
          </a:p>
          <a:p>
            <a:pPr marL="0" lvl="0" indent="0" algn="l" rtl="0">
              <a:spcBef>
                <a:spcPts val="0"/>
              </a:spcBef>
              <a:spcAft>
                <a:spcPts val="0"/>
              </a:spcAft>
              <a:buNone/>
            </a:pPr>
            <a:r>
              <a:rPr lang="en"/>
              <a:t>16102284 Sung Ho Lee</a:t>
            </a:r>
            <a:endParaRPr/>
          </a:p>
          <a:p>
            <a:pPr marL="0" lvl="0" indent="0" algn="l" rtl="0">
              <a:spcBef>
                <a:spcPts val="0"/>
              </a:spcBef>
              <a:spcAft>
                <a:spcPts val="0"/>
              </a:spcAft>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2"/>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Preprocessing (3) : Keywords of 4 features</a:t>
            </a:r>
            <a:endParaRPr/>
          </a:p>
        </p:txBody>
      </p:sp>
      <p:sp>
        <p:nvSpPr>
          <p:cNvPr id="151" name="Google Shape;151;p22"/>
          <p:cNvSpPr txBox="1">
            <a:spLocks noGrp="1"/>
          </p:cNvSpPr>
          <p:nvPr>
            <p:ph type="body" idx="1"/>
          </p:nvPr>
        </p:nvSpPr>
        <p:spPr>
          <a:xfrm>
            <a:off x="729450" y="2216400"/>
            <a:ext cx="2679000" cy="22611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600" dirty="0"/>
              <a:t>We made good/bad keywords of 4 features by personally looking through the </a:t>
            </a:r>
            <a:r>
              <a:rPr lang="en-US" sz="1600" dirty="0" err="1"/>
              <a:t>mangoplate</a:t>
            </a:r>
            <a:r>
              <a:rPr lang="en-US" sz="1600" dirty="0"/>
              <a:t> and </a:t>
            </a:r>
            <a:r>
              <a:rPr lang="en-US" sz="1600" dirty="0" err="1"/>
              <a:t>tripadvisor</a:t>
            </a:r>
            <a:r>
              <a:rPr lang="en-US" sz="1600" dirty="0"/>
              <a:t> </a:t>
            </a:r>
            <a:r>
              <a:rPr lang="en" sz="1600" dirty="0"/>
              <a:t>reviews </a:t>
            </a:r>
            <a:endParaRPr sz="1600" dirty="0"/>
          </a:p>
          <a:p>
            <a:pPr marL="457200" lvl="0" indent="-330200" algn="l" rtl="0">
              <a:lnSpc>
                <a:spcPct val="100000"/>
              </a:lnSpc>
              <a:spcBef>
                <a:spcPts val="1000"/>
              </a:spcBef>
              <a:spcAft>
                <a:spcPts val="0"/>
              </a:spcAft>
              <a:buSzPts val="1600"/>
              <a:buChar char="●"/>
            </a:pPr>
            <a:r>
              <a:rPr lang="en" sz="1600" dirty="0"/>
              <a:t>Service </a:t>
            </a:r>
            <a:endParaRPr sz="1600" dirty="0"/>
          </a:p>
          <a:p>
            <a:pPr marL="457200" lvl="0" indent="-330200" algn="l" rtl="0">
              <a:lnSpc>
                <a:spcPct val="100000"/>
              </a:lnSpc>
              <a:spcBef>
                <a:spcPts val="0"/>
              </a:spcBef>
              <a:spcAft>
                <a:spcPts val="0"/>
              </a:spcAft>
              <a:buSzPts val="1600"/>
              <a:buChar char="●"/>
            </a:pPr>
            <a:r>
              <a:rPr lang="en" sz="1600" dirty="0"/>
              <a:t>Taste </a:t>
            </a:r>
            <a:endParaRPr sz="1600" dirty="0"/>
          </a:p>
          <a:p>
            <a:pPr marL="457200" lvl="0" indent="-330200" algn="l" rtl="0">
              <a:lnSpc>
                <a:spcPct val="100000"/>
              </a:lnSpc>
              <a:spcBef>
                <a:spcPts val="0"/>
              </a:spcBef>
              <a:spcAft>
                <a:spcPts val="0"/>
              </a:spcAft>
              <a:buSzPts val="1600"/>
              <a:buChar char="●"/>
            </a:pPr>
            <a:r>
              <a:rPr lang="en" sz="1600" dirty="0"/>
              <a:t>Cost</a:t>
            </a:r>
            <a:endParaRPr sz="1600" dirty="0"/>
          </a:p>
          <a:p>
            <a:pPr marL="457200" lvl="0" indent="-330200" algn="l" rtl="0">
              <a:lnSpc>
                <a:spcPct val="100000"/>
              </a:lnSpc>
              <a:spcBef>
                <a:spcPts val="0"/>
              </a:spcBef>
              <a:spcAft>
                <a:spcPts val="0"/>
              </a:spcAft>
              <a:buSzPts val="1600"/>
              <a:buChar char="●"/>
            </a:pPr>
            <a:r>
              <a:rPr lang="en" sz="1600" dirty="0"/>
              <a:t>Atmosphere</a:t>
            </a:r>
            <a:endParaRPr sz="1600" dirty="0"/>
          </a:p>
          <a:p>
            <a:pPr marL="0" lvl="0" indent="0" algn="l" rtl="0">
              <a:lnSpc>
                <a:spcPct val="100000"/>
              </a:lnSpc>
              <a:spcBef>
                <a:spcPts val="0"/>
              </a:spcBef>
              <a:spcAft>
                <a:spcPts val="0"/>
              </a:spcAft>
              <a:buNone/>
            </a:pPr>
            <a:endParaRPr dirty="0"/>
          </a:p>
        </p:txBody>
      </p:sp>
      <p:pic>
        <p:nvPicPr>
          <p:cNvPr id="152" name="Google Shape;152;p22"/>
          <p:cNvPicPr preferRelativeResize="0"/>
          <p:nvPr/>
        </p:nvPicPr>
        <p:blipFill rotWithShape="1">
          <a:blip r:embed="rId3">
            <a:alphaModFix/>
          </a:blip>
          <a:srcRect r="11917"/>
          <a:stretch/>
        </p:blipFill>
        <p:spPr>
          <a:xfrm>
            <a:off x="3465650" y="2286875"/>
            <a:ext cx="5678350" cy="2871599"/>
          </a:xfrm>
          <a:prstGeom prst="rect">
            <a:avLst/>
          </a:prstGeom>
          <a:noFill/>
          <a:ln>
            <a:noFill/>
          </a:ln>
        </p:spPr>
      </p:pic>
      <p:sp>
        <p:nvSpPr>
          <p:cNvPr id="153" name="Google Shape;153;p22"/>
          <p:cNvSpPr txBox="1">
            <a:spLocks noGrp="1"/>
          </p:cNvSpPr>
          <p:nvPr>
            <p:ph type="body" idx="1"/>
          </p:nvPr>
        </p:nvSpPr>
        <p:spPr>
          <a:xfrm>
            <a:off x="3469200" y="1936238"/>
            <a:ext cx="2209200" cy="4194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a:t>Korean:</a:t>
            </a:r>
            <a:endParaRPr/>
          </a:p>
          <a:p>
            <a:pPr marL="0" lvl="0" indent="0" algn="l" rtl="0">
              <a:lnSpc>
                <a:spcPct val="100000"/>
              </a:lnSpc>
              <a:spcBef>
                <a:spcPts val="0"/>
              </a:spcBef>
              <a:spcAft>
                <a:spcPts val="0"/>
              </a:spcAft>
              <a:buNone/>
            </a:pP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23"/>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Preprocessing (3) : Keywords of 4 features</a:t>
            </a:r>
            <a:endParaRPr/>
          </a:p>
          <a:p>
            <a:pPr marL="0" lvl="0" indent="0" algn="l" rtl="0">
              <a:spcBef>
                <a:spcPts val="0"/>
              </a:spcBef>
              <a:spcAft>
                <a:spcPts val="0"/>
              </a:spcAft>
              <a:buNone/>
            </a:pPr>
            <a:r>
              <a:rPr lang="en"/>
              <a:t> </a:t>
            </a:r>
            <a:endParaRPr/>
          </a:p>
          <a:p>
            <a:pPr marL="0" lvl="0" indent="0" algn="l" rtl="0">
              <a:spcBef>
                <a:spcPts val="0"/>
              </a:spcBef>
              <a:spcAft>
                <a:spcPts val="0"/>
              </a:spcAft>
              <a:buNone/>
            </a:pPr>
            <a:endParaRPr/>
          </a:p>
        </p:txBody>
      </p:sp>
      <p:sp>
        <p:nvSpPr>
          <p:cNvPr id="159" name="Google Shape;159;p23"/>
          <p:cNvSpPr txBox="1">
            <a:spLocks noGrp="1"/>
          </p:cNvSpPr>
          <p:nvPr>
            <p:ph type="body" idx="1"/>
          </p:nvPr>
        </p:nvSpPr>
        <p:spPr>
          <a:xfrm>
            <a:off x="729450" y="1996350"/>
            <a:ext cx="8127300" cy="22611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a:t>English:</a:t>
            </a:r>
            <a:endParaRPr/>
          </a:p>
          <a:p>
            <a:pPr marL="0" lvl="0" indent="0" algn="l" rtl="0">
              <a:lnSpc>
                <a:spcPct val="100000"/>
              </a:lnSpc>
              <a:spcBef>
                <a:spcPts val="0"/>
              </a:spcBef>
              <a:spcAft>
                <a:spcPts val="0"/>
              </a:spcAft>
              <a:buNone/>
            </a:pPr>
            <a:endParaRPr/>
          </a:p>
        </p:txBody>
      </p:sp>
      <p:pic>
        <p:nvPicPr>
          <p:cNvPr id="160" name="Google Shape;160;p23"/>
          <p:cNvPicPr preferRelativeResize="0"/>
          <p:nvPr/>
        </p:nvPicPr>
        <p:blipFill>
          <a:blip r:embed="rId3">
            <a:alphaModFix/>
          </a:blip>
          <a:stretch>
            <a:fillRect/>
          </a:stretch>
        </p:blipFill>
        <p:spPr>
          <a:xfrm>
            <a:off x="1800" y="2571759"/>
            <a:ext cx="9143998" cy="244808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2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Preprocessing (3) : Keywords of 4 features</a:t>
            </a:r>
            <a:endParaRPr/>
          </a:p>
        </p:txBody>
      </p:sp>
      <p:sp>
        <p:nvSpPr>
          <p:cNvPr id="166" name="Google Shape;166;p24"/>
          <p:cNvSpPr txBox="1"/>
          <p:nvPr/>
        </p:nvSpPr>
        <p:spPr>
          <a:xfrm>
            <a:off x="1085000" y="3981475"/>
            <a:ext cx="7065900" cy="74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Lato"/>
              <a:ea typeface="Lato"/>
              <a:cs typeface="Lato"/>
              <a:sym typeface="Lato"/>
            </a:endParaRPr>
          </a:p>
        </p:txBody>
      </p:sp>
      <p:pic>
        <p:nvPicPr>
          <p:cNvPr id="167" name="Google Shape;167;p24"/>
          <p:cNvPicPr preferRelativeResize="0"/>
          <p:nvPr/>
        </p:nvPicPr>
        <p:blipFill>
          <a:blip r:embed="rId3">
            <a:alphaModFix/>
          </a:blip>
          <a:stretch>
            <a:fillRect/>
          </a:stretch>
        </p:blipFill>
        <p:spPr>
          <a:xfrm>
            <a:off x="729450" y="1853850"/>
            <a:ext cx="7984239" cy="1822825"/>
          </a:xfrm>
          <a:prstGeom prst="rect">
            <a:avLst/>
          </a:prstGeom>
          <a:noFill/>
          <a:ln>
            <a:noFill/>
          </a:ln>
        </p:spPr>
      </p:pic>
      <p:pic>
        <p:nvPicPr>
          <p:cNvPr id="168" name="Google Shape;168;p24"/>
          <p:cNvPicPr preferRelativeResize="0"/>
          <p:nvPr/>
        </p:nvPicPr>
        <p:blipFill>
          <a:blip r:embed="rId4">
            <a:alphaModFix/>
          </a:blip>
          <a:stretch>
            <a:fillRect/>
          </a:stretch>
        </p:blipFill>
        <p:spPr>
          <a:xfrm>
            <a:off x="1823075" y="3230448"/>
            <a:ext cx="6890625" cy="17036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2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Training Model (Naive Bayes)</a:t>
            </a:r>
            <a:endParaRPr/>
          </a:p>
        </p:txBody>
      </p:sp>
      <p:pic>
        <p:nvPicPr>
          <p:cNvPr id="174" name="Google Shape;174;p25"/>
          <p:cNvPicPr preferRelativeResize="0"/>
          <p:nvPr/>
        </p:nvPicPr>
        <p:blipFill>
          <a:blip r:embed="rId3">
            <a:alphaModFix/>
          </a:blip>
          <a:stretch>
            <a:fillRect/>
          </a:stretch>
        </p:blipFill>
        <p:spPr>
          <a:xfrm>
            <a:off x="591363" y="1853850"/>
            <a:ext cx="7964874" cy="2750125"/>
          </a:xfrm>
          <a:prstGeom prst="rect">
            <a:avLst/>
          </a:prstGeom>
          <a:noFill/>
          <a:ln>
            <a:noFill/>
          </a:ln>
        </p:spPr>
      </p:pic>
      <p:pic>
        <p:nvPicPr>
          <p:cNvPr id="175" name="Google Shape;175;p25"/>
          <p:cNvPicPr preferRelativeResize="0"/>
          <p:nvPr/>
        </p:nvPicPr>
        <p:blipFill>
          <a:blip r:embed="rId4">
            <a:alphaModFix/>
          </a:blip>
          <a:stretch>
            <a:fillRect/>
          </a:stretch>
        </p:blipFill>
        <p:spPr>
          <a:xfrm>
            <a:off x="5266075" y="3812675"/>
            <a:ext cx="3290150" cy="7913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26"/>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Evaluating Model (Naive Bayes)</a:t>
            </a:r>
            <a:endParaRPr/>
          </a:p>
        </p:txBody>
      </p:sp>
      <p:graphicFrame>
        <p:nvGraphicFramePr>
          <p:cNvPr id="181" name="Google Shape;181;p26"/>
          <p:cNvGraphicFramePr/>
          <p:nvPr/>
        </p:nvGraphicFramePr>
        <p:xfrm>
          <a:off x="657563" y="2125750"/>
          <a:ext cx="3000000" cy="3000000"/>
        </p:xfrm>
        <a:graphic>
          <a:graphicData uri="http://schemas.openxmlformats.org/drawingml/2006/table">
            <a:tbl>
              <a:tblPr>
                <a:noFill/>
                <a:tableStyleId>{1B361E28-CE4B-45C5-A9FA-CD05973032E4}</a:tableStyleId>
              </a:tblPr>
              <a:tblGrid>
                <a:gridCol w="2610825">
                  <a:extLst>
                    <a:ext uri="{9D8B030D-6E8A-4147-A177-3AD203B41FA5}">
                      <a16:colId xmlns:a16="http://schemas.microsoft.com/office/drawing/2014/main" val="20000"/>
                    </a:ext>
                  </a:extLst>
                </a:gridCol>
                <a:gridCol w="2610825">
                  <a:extLst>
                    <a:ext uri="{9D8B030D-6E8A-4147-A177-3AD203B41FA5}">
                      <a16:colId xmlns:a16="http://schemas.microsoft.com/office/drawing/2014/main" val="20001"/>
                    </a:ext>
                  </a:extLst>
                </a:gridCol>
                <a:gridCol w="2610825">
                  <a:extLst>
                    <a:ext uri="{9D8B030D-6E8A-4147-A177-3AD203B41FA5}">
                      <a16:colId xmlns:a16="http://schemas.microsoft.com/office/drawing/2014/main" val="20002"/>
                    </a:ext>
                  </a:extLst>
                </a:gridCol>
              </a:tblGrid>
              <a:tr h="462050">
                <a:tc>
                  <a:txBody>
                    <a:bodyPr/>
                    <a:lstStyle/>
                    <a:p>
                      <a:pPr marL="0" lvl="0" indent="0" algn="ctr" rtl="0">
                        <a:spcBef>
                          <a:spcPts val="0"/>
                        </a:spcBef>
                        <a:spcAft>
                          <a:spcPts val="0"/>
                        </a:spcAft>
                        <a:buNone/>
                      </a:pPr>
                      <a:endParaRPr/>
                    </a:p>
                  </a:txBody>
                  <a:tcPr marL="91425" marR="91425" marT="91425" marB="91425"/>
                </a:tc>
                <a:tc>
                  <a:txBody>
                    <a:bodyPr/>
                    <a:lstStyle/>
                    <a:p>
                      <a:pPr marL="0" lvl="0" indent="0" algn="ctr" rtl="0">
                        <a:spcBef>
                          <a:spcPts val="0"/>
                        </a:spcBef>
                        <a:spcAft>
                          <a:spcPts val="0"/>
                        </a:spcAft>
                        <a:buNone/>
                      </a:pPr>
                      <a:r>
                        <a:rPr lang="en"/>
                        <a:t>Tripadvisor</a:t>
                      </a:r>
                      <a:endParaRPr/>
                    </a:p>
                  </a:txBody>
                  <a:tcPr marL="91425" marR="91425" marT="91425" marB="91425"/>
                </a:tc>
                <a:tc>
                  <a:txBody>
                    <a:bodyPr/>
                    <a:lstStyle/>
                    <a:p>
                      <a:pPr marL="0" lvl="0" indent="0" algn="ctr" rtl="0">
                        <a:spcBef>
                          <a:spcPts val="0"/>
                        </a:spcBef>
                        <a:spcAft>
                          <a:spcPts val="0"/>
                        </a:spcAft>
                        <a:buNone/>
                      </a:pPr>
                      <a:r>
                        <a:rPr lang="en"/>
                        <a:t>MangoPlate</a:t>
                      </a:r>
                      <a:endParaRPr/>
                    </a:p>
                  </a:txBody>
                  <a:tcPr marL="91425" marR="91425" marT="91425" marB="91425"/>
                </a:tc>
                <a:extLst>
                  <a:ext uri="{0D108BD9-81ED-4DB2-BD59-A6C34878D82A}">
                    <a16:rowId xmlns:a16="http://schemas.microsoft.com/office/drawing/2014/main" val="10000"/>
                  </a:ext>
                </a:extLst>
              </a:tr>
              <a:tr h="462050">
                <a:tc>
                  <a:txBody>
                    <a:bodyPr/>
                    <a:lstStyle/>
                    <a:p>
                      <a:pPr marL="0" lvl="0" indent="0" algn="ctr" rtl="0">
                        <a:spcBef>
                          <a:spcPts val="0"/>
                        </a:spcBef>
                        <a:spcAft>
                          <a:spcPts val="0"/>
                        </a:spcAft>
                        <a:buNone/>
                      </a:pPr>
                      <a:r>
                        <a:rPr lang="en"/>
                        <a:t>Service</a:t>
                      </a:r>
                      <a:endParaRPr/>
                    </a:p>
                  </a:txBody>
                  <a:tcPr marL="91425" marR="91425" marT="91425" marB="91425"/>
                </a:tc>
                <a:tc>
                  <a:txBody>
                    <a:bodyPr/>
                    <a:lstStyle/>
                    <a:p>
                      <a:pPr marL="0" lvl="0" indent="0" algn="ctr" rtl="0">
                        <a:spcBef>
                          <a:spcPts val="0"/>
                        </a:spcBef>
                        <a:spcAft>
                          <a:spcPts val="0"/>
                        </a:spcAft>
                        <a:buNone/>
                      </a:pPr>
                      <a:r>
                        <a:rPr lang="en" sz="1050">
                          <a:solidFill>
                            <a:srgbClr val="212121"/>
                          </a:solidFill>
                          <a:highlight>
                            <a:srgbClr val="FFFFFF"/>
                          </a:highlight>
                          <a:latin typeface="Courier New"/>
                          <a:ea typeface="Courier New"/>
                          <a:cs typeface="Courier New"/>
                          <a:sym typeface="Courier New"/>
                        </a:rPr>
                        <a:t>0.6771704545454545</a:t>
                      </a:r>
                      <a:endParaRPr/>
                    </a:p>
                  </a:txBody>
                  <a:tcPr marL="91425" marR="91425" marT="91425" marB="91425"/>
                </a:tc>
                <a:tc>
                  <a:txBody>
                    <a:bodyPr/>
                    <a:lstStyle/>
                    <a:p>
                      <a:pPr marL="0" lvl="0" indent="0" algn="ctr" rtl="0">
                        <a:spcBef>
                          <a:spcPts val="0"/>
                        </a:spcBef>
                        <a:spcAft>
                          <a:spcPts val="0"/>
                        </a:spcAft>
                        <a:buNone/>
                      </a:pPr>
                      <a:r>
                        <a:rPr lang="en" sz="1050">
                          <a:solidFill>
                            <a:srgbClr val="212121"/>
                          </a:solidFill>
                          <a:highlight>
                            <a:srgbClr val="FFFFFF"/>
                          </a:highlight>
                          <a:latin typeface="Courier New"/>
                          <a:ea typeface="Courier New"/>
                          <a:cs typeface="Courier New"/>
                          <a:sym typeface="Courier New"/>
                        </a:rPr>
                        <a:t>0.7598068181818183</a:t>
                      </a:r>
                      <a:endParaRPr/>
                    </a:p>
                  </a:txBody>
                  <a:tcPr marL="91425" marR="91425" marT="91425" marB="91425"/>
                </a:tc>
                <a:extLst>
                  <a:ext uri="{0D108BD9-81ED-4DB2-BD59-A6C34878D82A}">
                    <a16:rowId xmlns:a16="http://schemas.microsoft.com/office/drawing/2014/main" val="10001"/>
                  </a:ext>
                </a:extLst>
              </a:tr>
              <a:tr h="462050">
                <a:tc>
                  <a:txBody>
                    <a:bodyPr/>
                    <a:lstStyle/>
                    <a:p>
                      <a:pPr marL="0" lvl="0" indent="0" algn="ctr" rtl="0">
                        <a:spcBef>
                          <a:spcPts val="0"/>
                        </a:spcBef>
                        <a:spcAft>
                          <a:spcPts val="0"/>
                        </a:spcAft>
                        <a:buNone/>
                      </a:pPr>
                      <a:r>
                        <a:rPr lang="en"/>
                        <a:t>Taste</a:t>
                      </a:r>
                      <a:endParaRPr/>
                    </a:p>
                  </a:txBody>
                  <a:tcPr marL="91425" marR="91425" marT="91425" marB="91425"/>
                </a:tc>
                <a:tc>
                  <a:txBody>
                    <a:bodyPr/>
                    <a:lstStyle/>
                    <a:p>
                      <a:pPr marL="0" lvl="0" indent="0" algn="ctr" rtl="0">
                        <a:spcBef>
                          <a:spcPts val="0"/>
                        </a:spcBef>
                        <a:spcAft>
                          <a:spcPts val="0"/>
                        </a:spcAft>
                        <a:buNone/>
                      </a:pPr>
                      <a:r>
                        <a:rPr lang="en" sz="1050">
                          <a:solidFill>
                            <a:srgbClr val="212121"/>
                          </a:solidFill>
                          <a:highlight>
                            <a:srgbClr val="FFFFFF"/>
                          </a:highlight>
                          <a:latin typeface="Courier New"/>
                          <a:ea typeface="Courier New"/>
                          <a:cs typeface="Courier New"/>
                          <a:sym typeface="Courier New"/>
                        </a:rPr>
                        <a:t>0.6796136363636363</a:t>
                      </a:r>
                      <a:endParaRPr/>
                    </a:p>
                  </a:txBody>
                  <a:tcPr marL="91425" marR="91425" marT="91425" marB="91425"/>
                </a:tc>
                <a:tc>
                  <a:txBody>
                    <a:bodyPr/>
                    <a:lstStyle/>
                    <a:p>
                      <a:pPr marL="0" lvl="0" indent="0" algn="ctr" rtl="0">
                        <a:spcBef>
                          <a:spcPts val="0"/>
                        </a:spcBef>
                        <a:spcAft>
                          <a:spcPts val="0"/>
                        </a:spcAft>
                        <a:buNone/>
                      </a:pPr>
                      <a:r>
                        <a:rPr lang="en" sz="1050">
                          <a:solidFill>
                            <a:srgbClr val="212121"/>
                          </a:solidFill>
                          <a:highlight>
                            <a:srgbClr val="FFFFFF"/>
                          </a:highlight>
                          <a:latin typeface="Courier New"/>
                          <a:ea typeface="Courier New"/>
                          <a:cs typeface="Courier New"/>
                          <a:sym typeface="Courier New"/>
                        </a:rPr>
                        <a:t>0.735284090909091</a:t>
                      </a:r>
                      <a:endParaRPr/>
                    </a:p>
                  </a:txBody>
                  <a:tcPr marL="91425" marR="91425" marT="91425" marB="91425"/>
                </a:tc>
                <a:extLst>
                  <a:ext uri="{0D108BD9-81ED-4DB2-BD59-A6C34878D82A}">
                    <a16:rowId xmlns:a16="http://schemas.microsoft.com/office/drawing/2014/main" val="10002"/>
                  </a:ext>
                </a:extLst>
              </a:tr>
              <a:tr h="466525">
                <a:tc>
                  <a:txBody>
                    <a:bodyPr/>
                    <a:lstStyle/>
                    <a:p>
                      <a:pPr marL="0" lvl="0" indent="0" algn="ctr" rtl="0">
                        <a:spcBef>
                          <a:spcPts val="0"/>
                        </a:spcBef>
                        <a:spcAft>
                          <a:spcPts val="0"/>
                        </a:spcAft>
                        <a:buNone/>
                      </a:pPr>
                      <a:r>
                        <a:rPr lang="en"/>
                        <a:t>Cost</a:t>
                      </a:r>
                      <a:endParaRPr/>
                    </a:p>
                  </a:txBody>
                  <a:tcPr marL="91425" marR="91425" marT="91425" marB="91425"/>
                </a:tc>
                <a:tc>
                  <a:txBody>
                    <a:bodyPr/>
                    <a:lstStyle/>
                    <a:p>
                      <a:pPr marL="0" lvl="0" indent="0" algn="ctr" rtl="0">
                        <a:spcBef>
                          <a:spcPts val="0"/>
                        </a:spcBef>
                        <a:spcAft>
                          <a:spcPts val="0"/>
                        </a:spcAft>
                        <a:buNone/>
                      </a:pPr>
                      <a:r>
                        <a:rPr lang="en" sz="1050">
                          <a:solidFill>
                            <a:srgbClr val="212121"/>
                          </a:solidFill>
                          <a:highlight>
                            <a:srgbClr val="FFFFFF"/>
                          </a:highlight>
                          <a:latin typeface="Courier New"/>
                          <a:ea typeface="Courier New"/>
                          <a:cs typeface="Courier New"/>
                          <a:sym typeface="Courier New"/>
                        </a:rPr>
                        <a:t>0.6818068181818182</a:t>
                      </a:r>
                      <a:endParaRPr/>
                    </a:p>
                  </a:txBody>
                  <a:tcPr marL="91425" marR="91425" marT="91425" marB="91425"/>
                </a:tc>
                <a:tc>
                  <a:txBody>
                    <a:bodyPr/>
                    <a:lstStyle/>
                    <a:p>
                      <a:pPr marL="0" lvl="0" indent="0" algn="ctr" rtl="0">
                        <a:spcBef>
                          <a:spcPts val="0"/>
                        </a:spcBef>
                        <a:spcAft>
                          <a:spcPts val="0"/>
                        </a:spcAft>
                        <a:buNone/>
                      </a:pPr>
                      <a:r>
                        <a:rPr lang="en" sz="1050">
                          <a:solidFill>
                            <a:srgbClr val="212121"/>
                          </a:solidFill>
                          <a:highlight>
                            <a:srgbClr val="FFFFFF"/>
                          </a:highlight>
                          <a:latin typeface="Courier New"/>
                          <a:ea typeface="Courier New"/>
                          <a:cs typeface="Courier New"/>
                          <a:sym typeface="Courier New"/>
                        </a:rPr>
                        <a:t>0.7237613636363636</a:t>
                      </a:r>
                      <a:endParaRPr/>
                    </a:p>
                  </a:txBody>
                  <a:tcPr marL="91425" marR="91425" marT="91425" marB="91425"/>
                </a:tc>
                <a:extLst>
                  <a:ext uri="{0D108BD9-81ED-4DB2-BD59-A6C34878D82A}">
                    <a16:rowId xmlns:a16="http://schemas.microsoft.com/office/drawing/2014/main" val="10003"/>
                  </a:ext>
                </a:extLst>
              </a:tr>
              <a:tr h="462050">
                <a:tc>
                  <a:txBody>
                    <a:bodyPr/>
                    <a:lstStyle/>
                    <a:p>
                      <a:pPr marL="0" lvl="0" indent="0" algn="ctr" rtl="0">
                        <a:spcBef>
                          <a:spcPts val="0"/>
                        </a:spcBef>
                        <a:spcAft>
                          <a:spcPts val="0"/>
                        </a:spcAft>
                        <a:buNone/>
                      </a:pPr>
                      <a:r>
                        <a:rPr lang="en"/>
                        <a:t>Atmosphere</a:t>
                      </a:r>
                      <a:endParaRPr/>
                    </a:p>
                  </a:txBody>
                  <a:tcPr marL="91425" marR="91425" marT="91425" marB="91425"/>
                </a:tc>
                <a:tc>
                  <a:txBody>
                    <a:bodyPr/>
                    <a:lstStyle/>
                    <a:p>
                      <a:pPr marL="0" lvl="0" indent="0" algn="ctr" rtl="0">
                        <a:spcBef>
                          <a:spcPts val="0"/>
                        </a:spcBef>
                        <a:spcAft>
                          <a:spcPts val="0"/>
                        </a:spcAft>
                        <a:buNone/>
                      </a:pPr>
                      <a:r>
                        <a:rPr lang="en" sz="1050">
                          <a:solidFill>
                            <a:srgbClr val="212121"/>
                          </a:solidFill>
                          <a:highlight>
                            <a:srgbClr val="FFFFFF"/>
                          </a:highlight>
                          <a:latin typeface="Courier New"/>
                          <a:ea typeface="Courier New"/>
                          <a:cs typeface="Courier New"/>
                          <a:sym typeface="Courier New"/>
                        </a:rPr>
                        <a:t>0.6765795454545455</a:t>
                      </a:r>
                      <a:endParaRPr/>
                    </a:p>
                  </a:txBody>
                  <a:tcPr marL="91425" marR="91425" marT="91425" marB="91425"/>
                </a:tc>
                <a:tc>
                  <a:txBody>
                    <a:bodyPr/>
                    <a:lstStyle/>
                    <a:p>
                      <a:pPr marL="0" lvl="0" indent="0" algn="ctr" rtl="0">
                        <a:spcBef>
                          <a:spcPts val="0"/>
                        </a:spcBef>
                        <a:spcAft>
                          <a:spcPts val="0"/>
                        </a:spcAft>
                        <a:buNone/>
                      </a:pPr>
                      <a:r>
                        <a:rPr lang="en" sz="1050">
                          <a:solidFill>
                            <a:srgbClr val="212121"/>
                          </a:solidFill>
                          <a:highlight>
                            <a:srgbClr val="FFFFFF"/>
                          </a:highlight>
                          <a:latin typeface="Courier New"/>
                          <a:ea typeface="Courier New"/>
                          <a:cs typeface="Courier New"/>
                          <a:sym typeface="Courier New"/>
                        </a:rPr>
                        <a:t>0.7213068181818181</a:t>
                      </a:r>
                      <a:endParaRPr/>
                    </a:p>
                  </a:txBody>
                  <a:tcPr marL="91425" marR="91425" marT="91425" marB="91425"/>
                </a:tc>
                <a:extLst>
                  <a:ext uri="{0D108BD9-81ED-4DB2-BD59-A6C34878D82A}">
                    <a16:rowId xmlns:a16="http://schemas.microsoft.com/office/drawing/2014/main" val="10004"/>
                  </a:ext>
                </a:extLst>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27"/>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Coefficient</a:t>
            </a:r>
            <a:endParaRPr/>
          </a:p>
        </p:txBody>
      </p:sp>
      <p:sp>
        <p:nvSpPr>
          <p:cNvPr id="187" name="Google Shape;187;p27"/>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350">
                <a:solidFill>
                  <a:srgbClr val="000000"/>
                </a:solidFill>
                <a:highlight>
                  <a:srgbClr val="FDFDFD"/>
                </a:highlight>
                <a:latin typeface="Microsoft Yahei"/>
                <a:ea typeface="Microsoft Yahei"/>
                <a:cs typeface="Microsoft Yahei"/>
                <a:sym typeface="Microsoft Yahei"/>
              </a:rPr>
              <a:t>With the coefficient of this model, we can analysis which word is powerful to sort as positive or negative reviews . They are used for comparison analysis between Korean and English reviews</a:t>
            </a:r>
            <a:endParaRPr sz="1350">
              <a:solidFill>
                <a:srgbClr val="000000"/>
              </a:solidFill>
              <a:highlight>
                <a:srgbClr val="FDFDFD"/>
              </a:highlight>
              <a:latin typeface="Microsoft Yahei"/>
              <a:ea typeface="Microsoft Yahei"/>
              <a:cs typeface="Microsoft Yahei"/>
              <a:sym typeface="Microsoft Yahei"/>
            </a:endParaRPr>
          </a:p>
        </p:txBody>
      </p:sp>
      <p:pic>
        <p:nvPicPr>
          <p:cNvPr id="188" name="Google Shape;188;p27"/>
          <p:cNvPicPr preferRelativeResize="0"/>
          <p:nvPr/>
        </p:nvPicPr>
        <p:blipFill>
          <a:blip r:embed="rId3">
            <a:alphaModFix/>
          </a:blip>
          <a:stretch>
            <a:fillRect/>
          </a:stretch>
        </p:blipFill>
        <p:spPr>
          <a:xfrm>
            <a:off x="304800" y="3864050"/>
            <a:ext cx="8839200" cy="619125"/>
          </a:xfrm>
          <a:prstGeom prst="rect">
            <a:avLst/>
          </a:prstGeom>
          <a:noFill/>
          <a:ln>
            <a:noFill/>
          </a:ln>
        </p:spPr>
      </p:pic>
      <p:pic>
        <p:nvPicPr>
          <p:cNvPr id="189" name="Google Shape;189;p27"/>
          <p:cNvPicPr preferRelativeResize="0"/>
          <p:nvPr/>
        </p:nvPicPr>
        <p:blipFill>
          <a:blip r:embed="rId4">
            <a:alphaModFix/>
          </a:blip>
          <a:stretch>
            <a:fillRect/>
          </a:stretch>
        </p:blipFill>
        <p:spPr>
          <a:xfrm>
            <a:off x="798650" y="3174863"/>
            <a:ext cx="7337174" cy="4987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28"/>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Word Cloud(Service)</a:t>
            </a:r>
            <a:endParaRPr/>
          </a:p>
        </p:txBody>
      </p:sp>
      <p:grpSp>
        <p:nvGrpSpPr>
          <p:cNvPr id="195" name="Google Shape;195;p28"/>
          <p:cNvGrpSpPr/>
          <p:nvPr/>
        </p:nvGrpSpPr>
        <p:grpSpPr>
          <a:xfrm>
            <a:off x="2199956" y="1954559"/>
            <a:ext cx="2356163" cy="2619304"/>
            <a:chOff x="4650524" y="2122150"/>
            <a:chExt cx="1997425" cy="2386175"/>
          </a:xfrm>
        </p:grpSpPr>
        <p:sp>
          <p:nvSpPr>
            <p:cNvPr id="196" name="Google Shape;196;p28"/>
            <p:cNvSpPr txBox="1"/>
            <p:nvPr/>
          </p:nvSpPr>
          <p:spPr>
            <a:xfrm>
              <a:off x="4650526" y="4105725"/>
              <a:ext cx="1997400" cy="402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latin typeface="Lato"/>
                  <a:ea typeface="Lato"/>
                  <a:cs typeface="Lato"/>
                  <a:sym typeface="Lato"/>
                </a:rPr>
                <a:t>Service feature bad English</a:t>
              </a:r>
              <a:endParaRPr sz="1200" b="1">
                <a:latin typeface="Lato"/>
                <a:ea typeface="Lato"/>
                <a:cs typeface="Lato"/>
                <a:sym typeface="Lato"/>
              </a:endParaRPr>
            </a:p>
            <a:p>
              <a:pPr marL="0" lvl="0" indent="0" algn="ctr" rtl="0">
                <a:spcBef>
                  <a:spcPts val="0"/>
                </a:spcBef>
                <a:spcAft>
                  <a:spcPts val="0"/>
                </a:spcAft>
                <a:buNone/>
              </a:pPr>
              <a:endParaRPr sz="1100" b="1">
                <a:latin typeface="Lato"/>
                <a:ea typeface="Lato"/>
                <a:cs typeface="Lato"/>
                <a:sym typeface="Lato"/>
              </a:endParaRPr>
            </a:p>
          </p:txBody>
        </p:sp>
        <p:pic>
          <p:nvPicPr>
            <p:cNvPr id="197" name="Google Shape;197;p28"/>
            <p:cNvPicPr preferRelativeResize="0"/>
            <p:nvPr/>
          </p:nvPicPr>
          <p:blipFill>
            <a:blip r:embed="rId3">
              <a:alphaModFix/>
            </a:blip>
            <a:stretch>
              <a:fillRect/>
            </a:stretch>
          </p:blipFill>
          <p:spPr>
            <a:xfrm>
              <a:off x="4650524" y="2122150"/>
              <a:ext cx="1997425" cy="2020625"/>
            </a:xfrm>
            <a:prstGeom prst="rect">
              <a:avLst/>
            </a:prstGeom>
            <a:noFill/>
            <a:ln>
              <a:noFill/>
            </a:ln>
          </p:spPr>
        </p:pic>
      </p:grpSp>
      <p:grpSp>
        <p:nvGrpSpPr>
          <p:cNvPr id="198" name="Google Shape;198;p28"/>
          <p:cNvGrpSpPr/>
          <p:nvPr/>
        </p:nvGrpSpPr>
        <p:grpSpPr>
          <a:xfrm>
            <a:off x="6873600" y="1990525"/>
            <a:ext cx="2191275" cy="2619350"/>
            <a:chOff x="6383075" y="1992675"/>
            <a:chExt cx="2191275" cy="2619350"/>
          </a:xfrm>
        </p:grpSpPr>
        <p:sp>
          <p:nvSpPr>
            <p:cNvPr id="199" name="Google Shape;199;p28"/>
            <p:cNvSpPr txBox="1"/>
            <p:nvPr/>
          </p:nvSpPr>
          <p:spPr>
            <a:xfrm>
              <a:off x="6383075" y="4209425"/>
              <a:ext cx="2191200" cy="402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latin typeface="Lato"/>
                  <a:ea typeface="Lato"/>
                  <a:cs typeface="Lato"/>
                  <a:sym typeface="Lato"/>
                </a:rPr>
                <a:t>Service feature good English</a:t>
              </a:r>
              <a:endParaRPr sz="1200" b="1">
                <a:latin typeface="Lato"/>
                <a:ea typeface="Lato"/>
                <a:cs typeface="Lato"/>
                <a:sym typeface="Lato"/>
              </a:endParaRPr>
            </a:p>
            <a:p>
              <a:pPr marL="0" lvl="0" indent="0" algn="ctr" rtl="0">
                <a:spcBef>
                  <a:spcPts val="0"/>
                </a:spcBef>
                <a:spcAft>
                  <a:spcPts val="0"/>
                </a:spcAft>
                <a:buNone/>
              </a:pPr>
              <a:endParaRPr sz="1200" b="1">
                <a:latin typeface="Lato"/>
                <a:ea typeface="Lato"/>
                <a:cs typeface="Lato"/>
                <a:sym typeface="Lato"/>
              </a:endParaRPr>
            </a:p>
          </p:txBody>
        </p:sp>
        <p:pic>
          <p:nvPicPr>
            <p:cNvPr id="200" name="Google Shape;200;p28"/>
            <p:cNvPicPr preferRelativeResize="0"/>
            <p:nvPr/>
          </p:nvPicPr>
          <p:blipFill>
            <a:blip r:embed="rId4">
              <a:alphaModFix/>
            </a:blip>
            <a:stretch>
              <a:fillRect/>
            </a:stretch>
          </p:blipFill>
          <p:spPr>
            <a:xfrm>
              <a:off x="6383076" y="1992675"/>
              <a:ext cx="2191274" cy="2216754"/>
            </a:xfrm>
            <a:prstGeom prst="rect">
              <a:avLst/>
            </a:prstGeom>
            <a:noFill/>
            <a:ln>
              <a:noFill/>
            </a:ln>
          </p:spPr>
        </p:pic>
      </p:grpSp>
      <p:grpSp>
        <p:nvGrpSpPr>
          <p:cNvPr id="201" name="Google Shape;201;p28"/>
          <p:cNvGrpSpPr/>
          <p:nvPr/>
        </p:nvGrpSpPr>
        <p:grpSpPr>
          <a:xfrm>
            <a:off x="123257" y="1954538"/>
            <a:ext cx="2106852" cy="2522835"/>
            <a:chOff x="300172" y="1976213"/>
            <a:chExt cx="2290803" cy="2720037"/>
          </a:xfrm>
        </p:grpSpPr>
        <p:sp>
          <p:nvSpPr>
            <p:cNvPr id="202" name="Google Shape;202;p28"/>
            <p:cNvSpPr txBox="1"/>
            <p:nvPr/>
          </p:nvSpPr>
          <p:spPr>
            <a:xfrm>
              <a:off x="300175" y="4293650"/>
              <a:ext cx="2290800" cy="402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latin typeface="Lato"/>
                  <a:ea typeface="Lato"/>
                  <a:cs typeface="Lato"/>
                  <a:sym typeface="Lato"/>
                </a:rPr>
                <a:t>Service feature bad Korean </a:t>
              </a:r>
              <a:endParaRPr sz="1200" b="1">
                <a:latin typeface="Lato"/>
                <a:ea typeface="Lato"/>
                <a:cs typeface="Lato"/>
                <a:sym typeface="Lato"/>
              </a:endParaRPr>
            </a:p>
          </p:txBody>
        </p:sp>
        <p:pic>
          <p:nvPicPr>
            <p:cNvPr id="203" name="Google Shape;203;p28"/>
            <p:cNvPicPr preferRelativeResize="0"/>
            <p:nvPr/>
          </p:nvPicPr>
          <p:blipFill>
            <a:blip r:embed="rId5">
              <a:alphaModFix/>
            </a:blip>
            <a:stretch>
              <a:fillRect/>
            </a:stretch>
          </p:blipFill>
          <p:spPr>
            <a:xfrm>
              <a:off x="300172" y="1976213"/>
              <a:ext cx="2290803" cy="2317437"/>
            </a:xfrm>
            <a:prstGeom prst="rect">
              <a:avLst/>
            </a:prstGeom>
            <a:noFill/>
            <a:ln>
              <a:noFill/>
            </a:ln>
          </p:spPr>
        </p:pic>
      </p:grpSp>
      <p:grpSp>
        <p:nvGrpSpPr>
          <p:cNvPr id="204" name="Google Shape;204;p28"/>
          <p:cNvGrpSpPr/>
          <p:nvPr/>
        </p:nvGrpSpPr>
        <p:grpSpPr>
          <a:xfrm>
            <a:off x="4571999" y="1990525"/>
            <a:ext cx="2301601" cy="2521525"/>
            <a:chOff x="4571999" y="2066725"/>
            <a:chExt cx="2301601" cy="2521525"/>
          </a:xfrm>
        </p:grpSpPr>
        <p:pic>
          <p:nvPicPr>
            <p:cNvPr id="205" name="Google Shape;205;p28"/>
            <p:cNvPicPr preferRelativeResize="0"/>
            <p:nvPr/>
          </p:nvPicPr>
          <p:blipFill>
            <a:blip r:embed="rId6">
              <a:alphaModFix/>
            </a:blip>
            <a:stretch>
              <a:fillRect/>
            </a:stretch>
          </p:blipFill>
          <p:spPr>
            <a:xfrm>
              <a:off x="4571999" y="2066725"/>
              <a:ext cx="2230001" cy="2255919"/>
            </a:xfrm>
            <a:prstGeom prst="rect">
              <a:avLst/>
            </a:prstGeom>
            <a:noFill/>
            <a:ln>
              <a:noFill/>
            </a:ln>
          </p:spPr>
        </p:pic>
        <p:sp>
          <p:nvSpPr>
            <p:cNvPr id="206" name="Google Shape;206;p28"/>
            <p:cNvSpPr txBox="1"/>
            <p:nvPr/>
          </p:nvSpPr>
          <p:spPr>
            <a:xfrm>
              <a:off x="4572000" y="4242950"/>
              <a:ext cx="2301600" cy="345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latin typeface="Lato"/>
                  <a:ea typeface="Lato"/>
                  <a:cs typeface="Lato"/>
                  <a:sym typeface="Lato"/>
                </a:rPr>
                <a:t>Service feature good Korean</a:t>
              </a:r>
              <a:endParaRPr sz="1100" b="1">
                <a:latin typeface="Lato"/>
                <a:ea typeface="Lato"/>
                <a:cs typeface="Lato"/>
                <a:sym typeface="Lato"/>
              </a:endParaRPr>
            </a:p>
            <a:p>
              <a:pPr marL="0" lvl="0" indent="0" algn="ctr" rtl="0">
                <a:spcBef>
                  <a:spcPts val="0"/>
                </a:spcBef>
                <a:spcAft>
                  <a:spcPts val="0"/>
                </a:spcAft>
                <a:buNone/>
              </a:pPr>
              <a:endParaRPr sz="1200" b="1">
                <a:latin typeface="Lato"/>
                <a:ea typeface="Lato"/>
                <a:cs typeface="Lato"/>
                <a:sym typeface="Lato"/>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29"/>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Word Cloud(Taste)</a:t>
            </a:r>
            <a:endParaRPr/>
          </a:p>
        </p:txBody>
      </p:sp>
      <p:sp>
        <p:nvSpPr>
          <p:cNvPr id="212" name="Google Shape;212;p29"/>
          <p:cNvSpPr txBox="1"/>
          <p:nvPr/>
        </p:nvSpPr>
        <p:spPr>
          <a:xfrm>
            <a:off x="2199958" y="4131930"/>
            <a:ext cx="2356133" cy="441934"/>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latin typeface="Lato"/>
                <a:ea typeface="Lato"/>
                <a:cs typeface="Lato"/>
                <a:sym typeface="Lato"/>
              </a:rPr>
              <a:t>Taste feature bad English</a:t>
            </a:r>
            <a:endParaRPr sz="1200" b="1">
              <a:latin typeface="Lato"/>
              <a:ea typeface="Lato"/>
              <a:cs typeface="Lato"/>
              <a:sym typeface="Lato"/>
            </a:endParaRPr>
          </a:p>
          <a:p>
            <a:pPr marL="0" lvl="0" indent="0" algn="ctr" rtl="0">
              <a:spcBef>
                <a:spcPts val="0"/>
              </a:spcBef>
              <a:spcAft>
                <a:spcPts val="0"/>
              </a:spcAft>
              <a:buNone/>
            </a:pPr>
            <a:endParaRPr sz="1100" b="1">
              <a:latin typeface="Lato"/>
              <a:ea typeface="Lato"/>
              <a:cs typeface="Lato"/>
              <a:sym typeface="Lato"/>
            </a:endParaRPr>
          </a:p>
        </p:txBody>
      </p:sp>
      <p:sp>
        <p:nvSpPr>
          <p:cNvPr id="213" name="Google Shape;213;p29"/>
          <p:cNvSpPr txBox="1"/>
          <p:nvPr/>
        </p:nvSpPr>
        <p:spPr>
          <a:xfrm>
            <a:off x="6873600" y="4151600"/>
            <a:ext cx="2191200" cy="402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latin typeface="Lato"/>
                <a:ea typeface="Lato"/>
                <a:cs typeface="Lato"/>
                <a:sym typeface="Lato"/>
              </a:rPr>
              <a:t>Taste feature good English</a:t>
            </a:r>
            <a:endParaRPr sz="1200" b="1">
              <a:latin typeface="Lato"/>
              <a:ea typeface="Lato"/>
              <a:cs typeface="Lato"/>
              <a:sym typeface="Lato"/>
            </a:endParaRPr>
          </a:p>
          <a:p>
            <a:pPr marL="0" lvl="0" indent="0" algn="ctr" rtl="0">
              <a:spcBef>
                <a:spcPts val="0"/>
              </a:spcBef>
              <a:spcAft>
                <a:spcPts val="0"/>
              </a:spcAft>
              <a:buNone/>
            </a:pPr>
            <a:endParaRPr sz="1200" b="1">
              <a:latin typeface="Lato"/>
              <a:ea typeface="Lato"/>
              <a:cs typeface="Lato"/>
              <a:sym typeface="Lato"/>
            </a:endParaRPr>
          </a:p>
        </p:txBody>
      </p:sp>
      <p:sp>
        <p:nvSpPr>
          <p:cNvPr id="214" name="Google Shape;214;p29"/>
          <p:cNvSpPr txBox="1"/>
          <p:nvPr/>
        </p:nvSpPr>
        <p:spPr>
          <a:xfrm>
            <a:off x="123260" y="4103961"/>
            <a:ext cx="2106849" cy="373411"/>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latin typeface="Lato"/>
                <a:ea typeface="Lato"/>
                <a:cs typeface="Lato"/>
                <a:sym typeface="Lato"/>
              </a:rPr>
              <a:t>Taste feature bad Korean </a:t>
            </a:r>
            <a:endParaRPr sz="1200" b="1">
              <a:latin typeface="Lato"/>
              <a:ea typeface="Lato"/>
              <a:cs typeface="Lato"/>
              <a:sym typeface="Lato"/>
            </a:endParaRPr>
          </a:p>
        </p:txBody>
      </p:sp>
      <p:sp>
        <p:nvSpPr>
          <p:cNvPr id="215" name="Google Shape;215;p29"/>
          <p:cNvSpPr txBox="1"/>
          <p:nvPr/>
        </p:nvSpPr>
        <p:spPr>
          <a:xfrm>
            <a:off x="4572000" y="4166750"/>
            <a:ext cx="2301600" cy="345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latin typeface="Lato"/>
                <a:ea typeface="Lato"/>
                <a:cs typeface="Lato"/>
                <a:sym typeface="Lato"/>
              </a:rPr>
              <a:t>Taste feature good Korean</a:t>
            </a:r>
            <a:endParaRPr sz="1100" b="1">
              <a:latin typeface="Lato"/>
              <a:ea typeface="Lato"/>
              <a:cs typeface="Lato"/>
              <a:sym typeface="Lato"/>
            </a:endParaRPr>
          </a:p>
          <a:p>
            <a:pPr marL="0" lvl="0" indent="0" algn="ctr" rtl="0">
              <a:spcBef>
                <a:spcPts val="0"/>
              </a:spcBef>
              <a:spcAft>
                <a:spcPts val="0"/>
              </a:spcAft>
              <a:buNone/>
            </a:pPr>
            <a:endParaRPr sz="1200" b="1">
              <a:latin typeface="Lato"/>
              <a:ea typeface="Lato"/>
              <a:cs typeface="Lato"/>
              <a:sym typeface="Lato"/>
            </a:endParaRPr>
          </a:p>
        </p:txBody>
      </p:sp>
      <p:pic>
        <p:nvPicPr>
          <p:cNvPr id="216" name="Google Shape;216;p29"/>
          <p:cNvPicPr preferRelativeResize="0"/>
          <p:nvPr/>
        </p:nvPicPr>
        <p:blipFill>
          <a:blip r:embed="rId3">
            <a:alphaModFix/>
          </a:blip>
          <a:stretch>
            <a:fillRect/>
          </a:stretch>
        </p:blipFill>
        <p:spPr>
          <a:xfrm>
            <a:off x="2385516" y="2199175"/>
            <a:ext cx="1985018" cy="2008100"/>
          </a:xfrm>
          <a:prstGeom prst="rect">
            <a:avLst/>
          </a:prstGeom>
          <a:noFill/>
          <a:ln>
            <a:noFill/>
          </a:ln>
        </p:spPr>
      </p:pic>
      <p:pic>
        <p:nvPicPr>
          <p:cNvPr id="217" name="Google Shape;217;p29"/>
          <p:cNvPicPr preferRelativeResize="0"/>
          <p:nvPr/>
        </p:nvPicPr>
        <p:blipFill>
          <a:blip r:embed="rId4">
            <a:alphaModFix/>
          </a:blip>
          <a:stretch>
            <a:fillRect/>
          </a:stretch>
        </p:blipFill>
        <p:spPr>
          <a:xfrm>
            <a:off x="6976691" y="2250875"/>
            <a:ext cx="1985018" cy="2008100"/>
          </a:xfrm>
          <a:prstGeom prst="rect">
            <a:avLst/>
          </a:prstGeom>
          <a:noFill/>
          <a:ln>
            <a:noFill/>
          </a:ln>
        </p:spPr>
      </p:pic>
      <p:pic>
        <p:nvPicPr>
          <p:cNvPr id="218" name="Google Shape;218;p29"/>
          <p:cNvPicPr preferRelativeResize="0"/>
          <p:nvPr/>
        </p:nvPicPr>
        <p:blipFill>
          <a:blip r:embed="rId5">
            <a:alphaModFix/>
          </a:blip>
          <a:stretch>
            <a:fillRect/>
          </a:stretch>
        </p:blipFill>
        <p:spPr>
          <a:xfrm>
            <a:off x="245091" y="2199175"/>
            <a:ext cx="1985018" cy="2008100"/>
          </a:xfrm>
          <a:prstGeom prst="rect">
            <a:avLst/>
          </a:prstGeom>
          <a:noFill/>
          <a:ln>
            <a:noFill/>
          </a:ln>
        </p:spPr>
      </p:pic>
      <p:pic>
        <p:nvPicPr>
          <p:cNvPr id="219" name="Google Shape;219;p29"/>
          <p:cNvPicPr preferRelativeResize="0"/>
          <p:nvPr/>
        </p:nvPicPr>
        <p:blipFill>
          <a:blip r:embed="rId6">
            <a:alphaModFix/>
          </a:blip>
          <a:stretch>
            <a:fillRect/>
          </a:stretch>
        </p:blipFill>
        <p:spPr>
          <a:xfrm>
            <a:off x="4773891" y="2199175"/>
            <a:ext cx="1985018" cy="20081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p30"/>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Word Cloud(Cost)</a:t>
            </a:r>
            <a:endParaRPr/>
          </a:p>
        </p:txBody>
      </p:sp>
      <p:sp>
        <p:nvSpPr>
          <p:cNvPr id="225" name="Google Shape;225;p30"/>
          <p:cNvSpPr txBox="1"/>
          <p:nvPr/>
        </p:nvSpPr>
        <p:spPr>
          <a:xfrm>
            <a:off x="2199958" y="4131930"/>
            <a:ext cx="2356133" cy="441934"/>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latin typeface="Lato"/>
                <a:ea typeface="Lato"/>
                <a:cs typeface="Lato"/>
                <a:sym typeface="Lato"/>
              </a:rPr>
              <a:t>Cost feature bad English</a:t>
            </a:r>
            <a:endParaRPr sz="1200" b="1">
              <a:latin typeface="Lato"/>
              <a:ea typeface="Lato"/>
              <a:cs typeface="Lato"/>
              <a:sym typeface="Lato"/>
            </a:endParaRPr>
          </a:p>
          <a:p>
            <a:pPr marL="0" lvl="0" indent="0" algn="ctr" rtl="0">
              <a:spcBef>
                <a:spcPts val="0"/>
              </a:spcBef>
              <a:spcAft>
                <a:spcPts val="0"/>
              </a:spcAft>
              <a:buNone/>
            </a:pPr>
            <a:endParaRPr sz="1100" b="1">
              <a:latin typeface="Lato"/>
              <a:ea typeface="Lato"/>
              <a:cs typeface="Lato"/>
              <a:sym typeface="Lato"/>
            </a:endParaRPr>
          </a:p>
        </p:txBody>
      </p:sp>
      <p:sp>
        <p:nvSpPr>
          <p:cNvPr id="226" name="Google Shape;226;p30"/>
          <p:cNvSpPr txBox="1"/>
          <p:nvPr/>
        </p:nvSpPr>
        <p:spPr>
          <a:xfrm>
            <a:off x="6888475" y="4089375"/>
            <a:ext cx="2191200" cy="402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latin typeface="Lato"/>
                <a:ea typeface="Lato"/>
                <a:cs typeface="Lato"/>
                <a:sym typeface="Lato"/>
              </a:rPr>
              <a:t>Cost feature good English</a:t>
            </a:r>
            <a:endParaRPr sz="1200" b="1">
              <a:latin typeface="Lato"/>
              <a:ea typeface="Lato"/>
              <a:cs typeface="Lato"/>
              <a:sym typeface="Lato"/>
            </a:endParaRPr>
          </a:p>
          <a:p>
            <a:pPr marL="0" lvl="0" indent="0" algn="ctr" rtl="0">
              <a:spcBef>
                <a:spcPts val="0"/>
              </a:spcBef>
              <a:spcAft>
                <a:spcPts val="0"/>
              </a:spcAft>
              <a:buNone/>
            </a:pPr>
            <a:endParaRPr sz="1200" b="1">
              <a:latin typeface="Lato"/>
              <a:ea typeface="Lato"/>
              <a:cs typeface="Lato"/>
              <a:sym typeface="Lato"/>
            </a:endParaRPr>
          </a:p>
        </p:txBody>
      </p:sp>
      <p:sp>
        <p:nvSpPr>
          <p:cNvPr id="227" name="Google Shape;227;p30"/>
          <p:cNvSpPr txBox="1"/>
          <p:nvPr/>
        </p:nvSpPr>
        <p:spPr>
          <a:xfrm>
            <a:off x="123260" y="4103961"/>
            <a:ext cx="2106849" cy="373411"/>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latin typeface="Lato"/>
                <a:ea typeface="Lato"/>
                <a:cs typeface="Lato"/>
                <a:sym typeface="Lato"/>
              </a:rPr>
              <a:t>Cost feature bad Korean </a:t>
            </a:r>
            <a:endParaRPr sz="1200" b="1">
              <a:latin typeface="Lato"/>
              <a:ea typeface="Lato"/>
              <a:cs typeface="Lato"/>
              <a:sym typeface="Lato"/>
            </a:endParaRPr>
          </a:p>
        </p:txBody>
      </p:sp>
      <p:sp>
        <p:nvSpPr>
          <p:cNvPr id="228" name="Google Shape;228;p30"/>
          <p:cNvSpPr txBox="1"/>
          <p:nvPr/>
        </p:nvSpPr>
        <p:spPr>
          <a:xfrm>
            <a:off x="4586875" y="4118013"/>
            <a:ext cx="2301600" cy="345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latin typeface="Lato"/>
                <a:ea typeface="Lato"/>
                <a:cs typeface="Lato"/>
                <a:sym typeface="Lato"/>
              </a:rPr>
              <a:t>Cost feature good Korean</a:t>
            </a:r>
            <a:endParaRPr sz="1100" b="1">
              <a:latin typeface="Lato"/>
              <a:ea typeface="Lato"/>
              <a:cs typeface="Lato"/>
              <a:sym typeface="Lato"/>
            </a:endParaRPr>
          </a:p>
          <a:p>
            <a:pPr marL="0" lvl="0" indent="0" algn="ctr" rtl="0">
              <a:spcBef>
                <a:spcPts val="0"/>
              </a:spcBef>
              <a:spcAft>
                <a:spcPts val="0"/>
              </a:spcAft>
              <a:buNone/>
            </a:pPr>
            <a:endParaRPr sz="1200" b="1">
              <a:latin typeface="Lato"/>
              <a:ea typeface="Lato"/>
              <a:cs typeface="Lato"/>
              <a:sym typeface="Lato"/>
            </a:endParaRPr>
          </a:p>
        </p:txBody>
      </p:sp>
      <p:pic>
        <p:nvPicPr>
          <p:cNvPr id="229" name="Google Shape;229;p30"/>
          <p:cNvPicPr preferRelativeResize="0"/>
          <p:nvPr/>
        </p:nvPicPr>
        <p:blipFill>
          <a:blip r:embed="rId3">
            <a:alphaModFix/>
          </a:blip>
          <a:stretch>
            <a:fillRect/>
          </a:stretch>
        </p:blipFill>
        <p:spPr>
          <a:xfrm>
            <a:off x="184166" y="2158650"/>
            <a:ext cx="1985018" cy="2008100"/>
          </a:xfrm>
          <a:prstGeom prst="rect">
            <a:avLst/>
          </a:prstGeom>
          <a:noFill/>
          <a:ln>
            <a:noFill/>
          </a:ln>
        </p:spPr>
      </p:pic>
      <p:pic>
        <p:nvPicPr>
          <p:cNvPr id="230" name="Google Shape;230;p30"/>
          <p:cNvPicPr preferRelativeResize="0"/>
          <p:nvPr/>
        </p:nvPicPr>
        <p:blipFill>
          <a:blip r:embed="rId4">
            <a:alphaModFix/>
          </a:blip>
          <a:stretch>
            <a:fillRect/>
          </a:stretch>
        </p:blipFill>
        <p:spPr>
          <a:xfrm>
            <a:off x="4762383" y="2193475"/>
            <a:ext cx="1950599" cy="1973280"/>
          </a:xfrm>
          <a:prstGeom prst="rect">
            <a:avLst/>
          </a:prstGeom>
          <a:noFill/>
          <a:ln>
            <a:noFill/>
          </a:ln>
        </p:spPr>
      </p:pic>
      <p:pic>
        <p:nvPicPr>
          <p:cNvPr id="231" name="Google Shape;231;p30"/>
          <p:cNvPicPr preferRelativeResize="0"/>
          <p:nvPr/>
        </p:nvPicPr>
        <p:blipFill>
          <a:blip r:embed="rId5">
            <a:alphaModFix/>
          </a:blip>
          <a:stretch>
            <a:fillRect/>
          </a:stretch>
        </p:blipFill>
        <p:spPr>
          <a:xfrm>
            <a:off x="7008783" y="2193475"/>
            <a:ext cx="1950599" cy="1973280"/>
          </a:xfrm>
          <a:prstGeom prst="rect">
            <a:avLst/>
          </a:prstGeom>
          <a:noFill/>
          <a:ln>
            <a:noFill/>
          </a:ln>
        </p:spPr>
      </p:pic>
      <p:pic>
        <p:nvPicPr>
          <p:cNvPr id="232" name="Google Shape;232;p30"/>
          <p:cNvPicPr preferRelativeResize="0"/>
          <p:nvPr/>
        </p:nvPicPr>
        <p:blipFill>
          <a:blip r:embed="rId6">
            <a:alphaModFix/>
          </a:blip>
          <a:stretch>
            <a:fillRect/>
          </a:stretch>
        </p:blipFill>
        <p:spPr>
          <a:xfrm>
            <a:off x="2433196" y="2243625"/>
            <a:ext cx="1950599" cy="197328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31"/>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Word Cloud(Atmosphere)</a:t>
            </a:r>
            <a:endParaRPr/>
          </a:p>
        </p:txBody>
      </p:sp>
      <p:sp>
        <p:nvSpPr>
          <p:cNvPr id="238" name="Google Shape;238;p31"/>
          <p:cNvSpPr txBox="1"/>
          <p:nvPr/>
        </p:nvSpPr>
        <p:spPr>
          <a:xfrm>
            <a:off x="2199958" y="4131930"/>
            <a:ext cx="2356133" cy="441934"/>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a:latin typeface="Lato"/>
                <a:ea typeface="Lato"/>
                <a:cs typeface="Lato"/>
                <a:sym typeface="Lato"/>
              </a:rPr>
              <a:t>Atmosphere feature bad English</a:t>
            </a:r>
            <a:endParaRPr sz="1000" b="1">
              <a:latin typeface="Lato"/>
              <a:ea typeface="Lato"/>
              <a:cs typeface="Lato"/>
              <a:sym typeface="Lato"/>
            </a:endParaRPr>
          </a:p>
          <a:p>
            <a:pPr marL="0" lvl="0" indent="0" algn="ctr" rtl="0">
              <a:spcBef>
                <a:spcPts val="0"/>
              </a:spcBef>
              <a:spcAft>
                <a:spcPts val="0"/>
              </a:spcAft>
              <a:buNone/>
            </a:pPr>
            <a:endParaRPr sz="1000" b="1">
              <a:latin typeface="Lato"/>
              <a:ea typeface="Lato"/>
              <a:cs typeface="Lato"/>
              <a:sym typeface="Lato"/>
            </a:endParaRPr>
          </a:p>
        </p:txBody>
      </p:sp>
      <p:sp>
        <p:nvSpPr>
          <p:cNvPr id="239" name="Google Shape;239;p31"/>
          <p:cNvSpPr txBox="1"/>
          <p:nvPr/>
        </p:nvSpPr>
        <p:spPr>
          <a:xfrm>
            <a:off x="6889500" y="4151600"/>
            <a:ext cx="2191200" cy="402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a:latin typeface="Lato"/>
                <a:ea typeface="Lato"/>
                <a:cs typeface="Lato"/>
                <a:sym typeface="Lato"/>
              </a:rPr>
              <a:t>Atmosphere feature good English</a:t>
            </a:r>
            <a:endParaRPr sz="1000" b="1">
              <a:latin typeface="Lato"/>
              <a:ea typeface="Lato"/>
              <a:cs typeface="Lato"/>
              <a:sym typeface="Lato"/>
            </a:endParaRPr>
          </a:p>
          <a:p>
            <a:pPr marL="0" lvl="0" indent="0" algn="ctr" rtl="0">
              <a:spcBef>
                <a:spcPts val="0"/>
              </a:spcBef>
              <a:spcAft>
                <a:spcPts val="0"/>
              </a:spcAft>
              <a:buNone/>
            </a:pPr>
            <a:endParaRPr sz="1000" b="1">
              <a:latin typeface="Lato"/>
              <a:ea typeface="Lato"/>
              <a:cs typeface="Lato"/>
              <a:sym typeface="Lato"/>
            </a:endParaRPr>
          </a:p>
        </p:txBody>
      </p:sp>
      <p:sp>
        <p:nvSpPr>
          <p:cNvPr id="240" name="Google Shape;240;p31"/>
          <p:cNvSpPr txBox="1"/>
          <p:nvPr/>
        </p:nvSpPr>
        <p:spPr>
          <a:xfrm>
            <a:off x="123260" y="4103961"/>
            <a:ext cx="2106849" cy="373411"/>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a:latin typeface="Lato"/>
                <a:ea typeface="Lato"/>
                <a:cs typeface="Lato"/>
                <a:sym typeface="Lato"/>
              </a:rPr>
              <a:t>Atmosphere feature bad Korean </a:t>
            </a:r>
            <a:endParaRPr sz="1000" b="1">
              <a:latin typeface="Lato"/>
              <a:ea typeface="Lato"/>
              <a:cs typeface="Lato"/>
              <a:sym typeface="Lato"/>
            </a:endParaRPr>
          </a:p>
        </p:txBody>
      </p:sp>
      <p:sp>
        <p:nvSpPr>
          <p:cNvPr id="241" name="Google Shape;241;p31"/>
          <p:cNvSpPr txBox="1"/>
          <p:nvPr/>
        </p:nvSpPr>
        <p:spPr>
          <a:xfrm>
            <a:off x="4572000" y="4118013"/>
            <a:ext cx="2301600" cy="345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b="1">
                <a:latin typeface="Lato"/>
                <a:ea typeface="Lato"/>
                <a:cs typeface="Lato"/>
                <a:sym typeface="Lato"/>
              </a:rPr>
              <a:t>Atmosphere feature good Korean</a:t>
            </a:r>
            <a:endParaRPr sz="1000" b="1">
              <a:latin typeface="Lato"/>
              <a:ea typeface="Lato"/>
              <a:cs typeface="Lato"/>
              <a:sym typeface="Lato"/>
            </a:endParaRPr>
          </a:p>
          <a:p>
            <a:pPr marL="0" lvl="0" indent="0" algn="ctr" rtl="0">
              <a:spcBef>
                <a:spcPts val="0"/>
              </a:spcBef>
              <a:spcAft>
                <a:spcPts val="0"/>
              </a:spcAft>
              <a:buNone/>
            </a:pPr>
            <a:endParaRPr sz="1100" b="1">
              <a:latin typeface="Lato"/>
              <a:ea typeface="Lato"/>
              <a:cs typeface="Lato"/>
              <a:sym typeface="Lato"/>
            </a:endParaRPr>
          </a:p>
        </p:txBody>
      </p:sp>
      <p:pic>
        <p:nvPicPr>
          <p:cNvPr id="242" name="Google Shape;242;p31"/>
          <p:cNvPicPr preferRelativeResize="0"/>
          <p:nvPr/>
        </p:nvPicPr>
        <p:blipFill>
          <a:blip r:embed="rId3">
            <a:alphaModFix/>
          </a:blip>
          <a:stretch>
            <a:fillRect/>
          </a:stretch>
        </p:blipFill>
        <p:spPr>
          <a:xfrm>
            <a:off x="234350" y="2163150"/>
            <a:ext cx="1965599" cy="1988455"/>
          </a:xfrm>
          <a:prstGeom prst="rect">
            <a:avLst/>
          </a:prstGeom>
          <a:noFill/>
          <a:ln>
            <a:noFill/>
          </a:ln>
        </p:spPr>
      </p:pic>
      <p:pic>
        <p:nvPicPr>
          <p:cNvPr id="243" name="Google Shape;243;p31"/>
          <p:cNvPicPr preferRelativeResize="0"/>
          <p:nvPr/>
        </p:nvPicPr>
        <p:blipFill>
          <a:blip r:embed="rId4">
            <a:alphaModFix/>
          </a:blip>
          <a:stretch>
            <a:fillRect/>
          </a:stretch>
        </p:blipFill>
        <p:spPr>
          <a:xfrm>
            <a:off x="4702450" y="2163150"/>
            <a:ext cx="1965599" cy="1988455"/>
          </a:xfrm>
          <a:prstGeom prst="rect">
            <a:avLst/>
          </a:prstGeom>
          <a:noFill/>
          <a:ln>
            <a:noFill/>
          </a:ln>
        </p:spPr>
      </p:pic>
      <p:pic>
        <p:nvPicPr>
          <p:cNvPr id="244" name="Google Shape;244;p31"/>
          <p:cNvPicPr preferRelativeResize="0"/>
          <p:nvPr/>
        </p:nvPicPr>
        <p:blipFill>
          <a:blip r:embed="rId5">
            <a:alphaModFix/>
          </a:blip>
          <a:stretch>
            <a:fillRect/>
          </a:stretch>
        </p:blipFill>
        <p:spPr>
          <a:xfrm>
            <a:off x="2468400" y="2193275"/>
            <a:ext cx="1965599" cy="1988455"/>
          </a:xfrm>
          <a:prstGeom prst="rect">
            <a:avLst/>
          </a:prstGeom>
          <a:noFill/>
          <a:ln>
            <a:noFill/>
          </a:ln>
        </p:spPr>
      </p:pic>
      <p:pic>
        <p:nvPicPr>
          <p:cNvPr id="245" name="Google Shape;245;p31"/>
          <p:cNvPicPr preferRelativeResize="0"/>
          <p:nvPr/>
        </p:nvPicPr>
        <p:blipFill>
          <a:blip r:embed="rId6">
            <a:alphaModFix/>
          </a:blip>
          <a:stretch>
            <a:fillRect/>
          </a:stretch>
        </p:blipFill>
        <p:spPr>
          <a:xfrm>
            <a:off x="7011600" y="2236450"/>
            <a:ext cx="1965599" cy="198845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Contents </a:t>
            </a:r>
            <a:endParaRPr/>
          </a:p>
        </p:txBody>
      </p:sp>
      <p:sp>
        <p:nvSpPr>
          <p:cNvPr id="93" name="Google Shape;93;p14"/>
          <p:cNvSpPr txBox="1">
            <a:spLocks noGrp="1"/>
          </p:cNvSpPr>
          <p:nvPr>
            <p:ph type="body" idx="1"/>
          </p:nvPr>
        </p:nvSpPr>
        <p:spPr>
          <a:xfrm>
            <a:off x="861075" y="1941400"/>
            <a:ext cx="7688700" cy="2261100"/>
          </a:xfrm>
          <a:prstGeom prst="rect">
            <a:avLst/>
          </a:prstGeom>
        </p:spPr>
        <p:txBody>
          <a:bodyPr spcFirstLastPara="1" wrap="square" lIns="91425" tIns="91425" rIns="91425" bIns="91425" anchor="t" anchorCtr="0">
            <a:noAutofit/>
          </a:bodyPr>
          <a:lstStyle/>
          <a:p>
            <a:pPr marL="457200" lvl="0" indent="-349250" algn="l" rtl="0">
              <a:lnSpc>
                <a:spcPct val="150000"/>
              </a:lnSpc>
              <a:spcBef>
                <a:spcPts val="0"/>
              </a:spcBef>
              <a:spcAft>
                <a:spcPts val="0"/>
              </a:spcAft>
              <a:buSzPts val="1900"/>
              <a:buAutoNum type="arabicPeriod"/>
            </a:pPr>
            <a:r>
              <a:rPr lang="en" sz="1900"/>
              <a:t>Goal</a:t>
            </a:r>
            <a:endParaRPr sz="1900"/>
          </a:p>
          <a:p>
            <a:pPr marL="457200" lvl="0" indent="-349250" algn="l" rtl="0">
              <a:lnSpc>
                <a:spcPct val="150000"/>
              </a:lnSpc>
              <a:spcBef>
                <a:spcPts val="0"/>
              </a:spcBef>
              <a:spcAft>
                <a:spcPts val="0"/>
              </a:spcAft>
              <a:buSzPts val="1900"/>
              <a:buAutoNum type="arabicPeriod"/>
            </a:pPr>
            <a:r>
              <a:rPr lang="en" sz="1900"/>
              <a:t>Crawling</a:t>
            </a:r>
            <a:endParaRPr sz="1900"/>
          </a:p>
          <a:p>
            <a:pPr marL="457200" lvl="0" indent="-349250" algn="l" rtl="0">
              <a:lnSpc>
                <a:spcPct val="150000"/>
              </a:lnSpc>
              <a:spcBef>
                <a:spcPts val="0"/>
              </a:spcBef>
              <a:spcAft>
                <a:spcPts val="0"/>
              </a:spcAft>
              <a:buSzPts val="1900"/>
              <a:buAutoNum type="arabicPeriod"/>
            </a:pPr>
            <a:r>
              <a:rPr lang="en" sz="1900"/>
              <a:t>Preprocessing</a:t>
            </a:r>
            <a:endParaRPr sz="1900"/>
          </a:p>
          <a:p>
            <a:pPr marL="457200" lvl="0" indent="-349250" algn="l" rtl="0">
              <a:lnSpc>
                <a:spcPct val="150000"/>
              </a:lnSpc>
              <a:spcBef>
                <a:spcPts val="0"/>
              </a:spcBef>
              <a:spcAft>
                <a:spcPts val="0"/>
              </a:spcAft>
              <a:buSzPts val="1900"/>
              <a:buAutoNum type="arabicPeriod"/>
            </a:pPr>
            <a:r>
              <a:rPr lang="en" sz="1900"/>
              <a:t>Train Model(Naive Bayes)</a:t>
            </a:r>
            <a:endParaRPr sz="1900"/>
          </a:p>
          <a:p>
            <a:pPr marL="457200" lvl="0" indent="-349250" algn="l" rtl="0">
              <a:lnSpc>
                <a:spcPct val="150000"/>
              </a:lnSpc>
              <a:spcBef>
                <a:spcPts val="0"/>
              </a:spcBef>
              <a:spcAft>
                <a:spcPts val="0"/>
              </a:spcAft>
              <a:buSzPts val="1900"/>
              <a:buAutoNum type="arabicPeriod"/>
            </a:pPr>
            <a:r>
              <a:rPr lang="en" sz="1900"/>
              <a:t>Evaluate Model(Naive Bayes)</a:t>
            </a:r>
            <a:endParaRPr sz="1900"/>
          </a:p>
          <a:p>
            <a:pPr marL="457200" lvl="0" indent="-349250" algn="l" rtl="0">
              <a:lnSpc>
                <a:spcPct val="150000"/>
              </a:lnSpc>
              <a:spcBef>
                <a:spcPts val="0"/>
              </a:spcBef>
              <a:spcAft>
                <a:spcPts val="0"/>
              </a:spcAft>
              <a:buSzPts val="1900"/>
              <a:buAutoNum type="arabicPeriod"/>
            </a:pPr>
            <a:r>
              <a:rPr lang="en" sz="1900"/>
              <a:t>Coefficient</a:t>
            </a:r>
            <a:endParaRPr sz="1900"/>
          </a:p>
          <a:p>
            <a:pPr marL="457200" lvl="0" indent="-349250" algn="l" rtl="0">
              <a:lnSpc>
                <a:spcPct val="150000"/>
              </a:lnSpc>
              <a:spcBef>
                <a:spcPts val="0"/>
              </a:spcBef>
              <a:spcAft>
                <a:spcPts val="0"/>
              </a:spcAft>
              <a:buSzPts val="1900"/>
              <a:buAutoNum type="arabicPeriod"/>
            </a:pPr>
            <a:r>
              <a:rPr lang="en" sz="1900"/>
              <a:t>K-means Clustering</a:t>
            </a:r>
            <a:endParaRPr sz="1900"/>
          </a:p>
          <a:p>
            <a:pPr marL="457200" lvl="0" indent="0" algn="l" rtl="0">
              <a:lnSpc>
                <a:spcPct val="150000"/>
              </a:lnSpc>
              <a:spcBef>
                <a:spcPts val="1600"/>
              </a:spcBef>
              <a:spcAft>
                <a:spcPts val="1600"/>
              </a:spcAft>
              <a:buNone/>
            </a:pP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32"/>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Insight </a:t>
            </a:r>
            <a:endParaRPr/>
          </a:p>
        </p:txBody>
      </p:sp>
      <p:sp>
        <p:nvSpPr>
          <p:cNvPr id="251" name="Google Shape;251;p32"/>
          <p:cNvSpPr txBox="1">
            <a:spLocks noGrp="1"/>
          </p:cNvSpPr>
          <p:nvPr>
            <p:ph type="body" idx="1"/>
          </p:nvPr>
        </p:nvSpPr>
        <p:spPr>
          <a:xfrm>
            <a:off x="729450" y="2231275"/>
            <a:ext cx="8184000" cy="226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rgbClr val="000000"/>
                </a:solidFill>
                <a:highlight>
                  <a:srgbClr val="FDFDFD"/>
                </a:highlight>
                <a:latin typeface="Microsoft Yahei"/>
                <a:ea typeface="Microsoft Yahei"/>
                <a:cs typeface="Microsoft Yahei"/>
                <a:sym typeface="Microsoft Yahei"/>
              </a:rPr>
              <a:t>In English reviews, </a:t>
            </a:r>
            <a:r>
              <a:rPr lang="en" sz="1600" b="1">
                <a:solidFill>
                  <a:srgbClr val="000000"/>
                </a:solidFill>
                <a:highlight>
                  <a:srgbClr val="FDFDFD"/>
                </a:highlight>
                <a:latin typeface="Microsoft Yahei"/>
                <a:ea typeface="Microsoft Yahei"/>
                <a:cs typeface="Microsoft Yahei"/>
                <a:sym typeface="Microsoft Yahei"/>
              </a:rPr>
              <a:t>communication</a:t>
            </a:r>
            <a:r>
              <a:rPr lang="en" sz="1600">
                <a:solidFill>
                  <a:srgbClr val="000000"/>
                </a:solidFill>
                <a:highlight>
                  <a:srgbClr val="FDFDFD"/>
                </a:highlight>
                <a:latin typeface="Microsoft Yahei"/>
                <a:ea typeface="Microsoft Yahei"/>
                <a:cs typeface="Microsoft Yahei"/>
                <a:sym typeface="Microsoft Yahei"/>
              </a:rPr>
              <a:t>, the ability to speak English fluently, was influential in evaluating service feature.(speak, communicate) </a:t>
            </a:r>
            <a:endParaRPr sz="1600">
              <a:solidFill>
                <a:srgbClr val="000000"/>
              </a:solidFill>
              <a:highlight>
                <a:srgbClr val="FDFDFD"/>
              </a:highlight>
              <a:latin typeface="Microsoft Yahei"/>
              <a:ea typeface="Microsoft Yahei"/>
              <a:cs typeface="Microsoft Yahei"/>
              <a:sym typeface="Microsoft Yahei"/>
            </a:endParaRPr>
          </a:p>
          <a:p>
            <a:pPr marL="0" lvl="0" indent="0" algn="l" rtl="0">
              <a:spcBef>
                <a:spcPts val="1600"/>
              </a:spcBef>
              <a:spcAft>
                <a:spcPts val="1600"/>
              </a:spcAft>
              <a:buNone/>
            </a:pPr>
            <a:r>
              <a:rPr lang="en" sz="1600">
                <a:solidFill>
                  <a:srgbClr val="000000"/>
                </a:solidFill>
                <a:highlight>
                  <a:srgbClr val="FDFDFD"/>
                </a:highlight>
                <a:latin typeface="Microsoft Yahei"/>
                <a:ea typeface="Microsoft Yahei"/>
                <a:cs typeface="Microsoft Yahei"/>
                <a:sym typeface="Microsoft Yahei"/>
              </a:rPr>
              <a:t>In addition, regarding speed, “slow” can be seen on both Korean and English reviews, but the word “</a:t>
            </a:r>
            <a:r>
              <a:rPr lang="en" sz="1800" b="1">
                <a:solidFill>
                  <a:srgbClr val="000000"/>
                </a:solidFill>
                <a:highlight>
                  <a:srgbClr val="FDFDFD"/>
                </a:highlight>
                <a:latin typeface="Microsoft Yahei"/>
                <a:ea typeface="Microsoft Yahei"/>
                <a:cs typeface="Microsoft Yahei"/>
                <a:sym typeface="Microsoft Yahei"/>
              </a:rPr>
              <a:t>fast”</a:t>
            </a:r>
            <a:r>
              <a:rPr lang="en" sz="1600">
                <a:solidFill>
                  <a:srgbClr val="000000"/>
                </a:solidFill>
                <a:highlight>
                  <a:srgbClr val="FDFDFD"/>
                </a:highlight>
                <a:latin typeface="Microsoft Yahei"/>
                <a:ea typeface="Microsoft Yahei"/>
                <a:cs typeface="Microsoft Yahei"/>
                <a:sym typeface="Microsoft Yahei"/>
              </a:rPr>
              <a:t> can only be seen in English reviews. This might be because Koreans take fast service for granted, while for foreigners regard it as a very good plus in service. </a:t>
            </a:r>
            <a:endParaRPr sz="110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33"/>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K-Means Clustering</a:t>
            </a:r>
            <a:endParaRPr/>
          </a:p>
        </p:txBody>
      </p:sp>
      <p:sp>
        <p:nvSpPr>
          <p:cNvPr id="257" name="Google Shape;257;p33"/>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000000"/>
                </a:solidFill>
              </a:rPr>
              <a:t>Find pattern using K-means clustering of positive and negative reviews</a:t>
            </a:r>
            <a:endParaRPr>
              <a:solidFill>
                <a:srgbClr val="000000"/>
              </a:solidFill>
            </a:endParaRPr>
          </a:p>
          <a:p>
            <a:pPr marL="0" lvl="0" indent="0" algn="l" rtl="0">
              <a:spcBef>
                <a:spcPts val="1600"/>
              </a:spcBef>
              <a:spcAft>
                <a:spcPts val="0"/>
              </a:spcAft>
              <a:buNone/>
            </a:pPr>
            <a:r>
              <a:rPr lang="en">
                <a:solidFill>
                  <a:srgbClr val="000000"/>
                </a:solidFill>
              </a:rPr>
              <a:t>Firstly, to find out which number of cluster is best, we had used </a:t>
            </a:r>
            <a:r>
              <a:rPr lang="en" sz="1500" b="1">
                <a:solidFill>
                  <a:srgbClr val="000000"/>
                </a:solidFill>
              </a:rPr>
              <a:t>elbow point</a:t>
            </a:r>
            <a:r>
              <a:rPr lang="en">
                <a:solidFill>
                  <a:srgbClr val="000000"/>
                </a:solidFill>
              </a:rPr>
              <a:t> and </a:t>
            </a:r>
            <a:r>
              <a:rPr lang="en" sz="1500" b="1">
                <a:solidFill>
                  <a:srgbClr val="000000"/>
                </a:solidFill>
              </a:rPr>
              <a:t>silhouette score</a:t>
            </a:r>
            <a:r>
              <a:rPr lang="en" sz="1500">
                <a:solidFill>
                  <a:srgbClr val="000000"/>
                </a:solidFill>
              </a:rPr>
              <a:t> </a:t>
            </a:r>
            <a:endParaRPr>
              <a:solidFill>
                <a:srgbClr val="000000"/>
              </a:solidFill>
            </a:endParaRPr>
          </a:p>
          <a:p>
            <a:pPr marL="0" lvl="0" indent="0" algn="l" rtl="0">
              <a:spcBef>
                <a:spcPts val="1600"/>
              </a:spcBef>
              <a:spcAft>
                <a:spcPts val="0"/>
              </a:spcAft>
              <a:buNone/>
            </a:pPr>
            <a:r>
              <a:rPr lang="en"/>
              <a:t>ex)</a:t>
            </a:r>
            <a:endParaRPr/>
          </a:p>
          <a:p>
            <a:pPr marL="0" lvl="0" indent="0" algn="l" rtl="0">
              <a:spcBef>
                <a:spcPts val="1600"/>
              </a:spcBef>
              <a:spcAft>
                <a:spcPts val="0"/>
              </a:spcAft>
              <a:buNone/>
            </a:pPr>
            <a:endParaRPr/>
          </a:p>
          <a:p>
            <a:pPr marL="0" lvl="0" indent="0" algn="l" rtl="0">
              <a:spcBef>
                <a:spcPts val="1600"/>
              </a:spcBef>
              <a:spcAft>
                <a:spcPts val="1600"/>
              </a:spcAft>
              <a:buNone/>
            </a:pPr>
            <a:endParaRPr/>
          </a:p>
        </p:txBody>
      </p:sp>
      <p:pic>
        <p:nvPicPr>
          <p:cNvPr id="258" name="Google Shape;258;p33"/>
          <p:cNvPicPr preferRelativeResize="0"/>
          <p:nvPr/>
        </p:nvPicPr>
        <p:blipFill>
          <a:blip r:embed="rId3">
            <a:alphaModFix/>
          </a:blip>
          <a:stretch>
            <a:fillRect/>
          </a:stretch>
        </p:blipFill>
        <p:spPr>
          <a:xfrm>
            <a:off x="1481020" y="3299325"/>
            <a:ext cx="2343275" cy="1578250"/>
          </a:xfrm>
          <a:prstGeom prst="rect">
            <a:avLst/>
          </a:prstGeom>
          <a:noFill/>
          <a:ln>
            <a:noFill/>
          </a:ln>
        </p:spPr>
      </p:pic>
      <p:pic>
        <p:nvPicPr>
          <p:cNvPr id="259" name="Google Shape;259;p33"/>
          <p:cNvPicPr preferRelativeResize="0"/>
          <p:nvPr/>
        </p:nvPicPr>
        <p:blipFill>
          <a:blip r:embed="rId4">
            <a:alphaModFix/>
          </a:blip>
          <a:stretch>
            <a:fillRect/>
          </a:stretch>
        </p:blipFill>
        <p:spPr>
          <a:xfrm>
            <a:off x="4498575" y="3299325"/>
            <a:ext cx="2179625" cy="14568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3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English</a:t>
            </a:r>
            <a:endParaRPr/>
          </a:p>
        </p:txBody>
      </p:sp>
      <p:sp>
        <p:nvSpPr>
          <p:cNvPr id="265" name="Google Shape;265;p34"/>
          <p:cNvSpPr txBox="1"/>
          <p:nvPr/>
        </p:nvSpPr>
        <p:spPr>
          <a:xfrm>
            <a:off x="638270" y="2227100"/>
            <a:ext cx="1625700" cy="40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Lato"/>
                <a:ea typeface="Lato"/>
                <a:cs typeface="Lato"/>
                <a:sym typeface="Lato"/>
              </a:rPr>
              <a:t>service_feature</a:t>
            </a:r>
            <a:endParaRPr b="1">
              <a:latin typeface="Lato"/>
              <a:ea typeface="Lato"/>
              <a:cs typeface="Lato"/>
              <a:sym typeface="Lato"/>
            </a:endParaRPr>
          </a:p>
        </p:txBody>
      </p:sp>
      <p:pic>
        <p:nvPicPr>
          <p:cNvPr id="266" name="Google Shape;266;p34"/>
          <p:cNvPicPr preferRelativeResize="0"/>
          <p:nvPr/>
        </p:nvPicPr>
        <p:blipFill>
          <a:blip r:embed="rId3">
            <a:alphaModFix/>
          </a:blip>
          <a:stretch>
            <a:fillRect/>
          </a:stretch>
        </p:blipFill>
        <p:spPr>
          <a:xfrm>
            <a:off x="2353113" y="1553725"/>
            <a:ext cx="2188475" cy="1473975"/>
          </a:xfrm>
          <a:prstGeom prst="rect">
            <a:avLst/>
          </a:prstGeom>
          <a:noFill/>
          <a:ln>
            <a:noFill/>
          </a:ln>
        </p:spPr>
      </p:pic>
      <p:pic>
        <p:nvPicPr>
          <p:cNvPr id="267" name="Google Shape;267;p34"/>
          <p:cNvPicPr preferRelativeResize="0"/>
          <p:nvPr/>
        </p:nvPicPr>
        <p:blipFill>
          <a:blip r:embed="rId4">
            <a:alphaModFix/>
          </a:blip>
          <a:stretch>
            <a:fillRect/>
          </a:stretch>
        </p:blipFill>
        <p:spPr>
          <a:xfrm>
            <a:off x="4572000" y="1548000"/>
            <a:ext cx="2188475" cy="1485425"/>
          </a:xfrm>
          <a:prstGeom prst="rect">
            <a:avLst/>
          </a:prstGeom>
          <a:noFill/>
          <a:ln>
            <a:noFill/>
          </a:ln>
        </p:spPr>
      </p:pic>
      <p:pic>
        <p:nvPicPr>
          <p:cNvPr id="268" name="Google Shape;268;p34"/>
          <p:cNvPicPr preferRelativeResize="0"/>
          <p:nvPr/>
        </p:nvPicPr>
        <p:blipFill>
          <a:blip r:embed="rId5">
            <a:alphaModFix/>
          </a:blip>
          <a:stretch>
            <a:fillRect/>
          </a:stretch>
        </p:blipFill>
        <p:spPr>
          <a:xfrm>
            <a:off x="7018847" y="1578500"/>
            <a:ext cx="2125150" cy="1424425"/>
          </a:xfrm>
          <a:prstGeom prst="rect">
            <a:avLst/>
          </a:prstGeom>
          <a:noFill/>
          <a:ln>
            <a:noFill/>
          </a:ln>
        </p:spPr>
      </p:pic>
      <p:sp>
        <p:nvSpPr>
          <p:cNvPr id="269" name="Google Shape;269;p34"/>
          <p:cNvSpPr txBox="1"/>
          <p:nvPr/>
        </p:nvSpPr>
        <p:spPr>
          <a:xfrm>
            <a:off x="2505063" y="3002925"/>
            <a:ext cx="2188500" cy="288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latin typeface="Lato"/>
                <a:ea typeface="Lato"/>
                <a:cs typeface="Lato"/>
                <a:sym typeface="Lato"/>
              </a:rPr>
              <a:t>SSE by clustered number</a:t>
            </a:r>
            <a:endParaRPr sz="1000">
              <a:latin typeface="Lato"/>
              <a:ea typeface="Lato"/>
              <a:cs typeface="Lato"/>
              <a:sym typeface="Lato"/>
            </a:endParaRPr>
          </a:p>
        </p:txBody>
      </p:sp>
      <p:sp>
        <p:nvSpPr>
          <p:cNvPr id="270" name="Google Shape;270;p34"/>
          <p:cNvSpPr txBox="1"/>
          <p:nvPr/>
        </p:nvSpPr>
        <p:spPr>
          <a:xfrm>
            <a:off x="4571988" y="3002925"/>
            <a:ext cx="2188500" cy="288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latin typeface="Lato"/>
                <a:ea typeface="Lato"/>
                <a:cs typeface="Lato"/>
                <a:sym typeface="Lato"/>
              </a:rPr>
              <a:t>Silhouette score by clustered number </a:t>
            </a:r>
            <a:endParaRPr sz="1000">
              <a:latin typeface="Lato"/>
              <a:ea typeface="Lato"/>
              <a:cs typeface="Lato"/>
              <a:sym typeface="Lato"/>
            </a:endParaRPr>
          </a:p>
        </p:txBody>
      </p:sp>
      <p:sp>
        <p:nvSpPr>
          <p:cNvPr id="271" name="Google Shape;271;p34"/>
          <p:cNvSpPr txBox="1"/>
          <p:nvPr/>
        </p:nvSpPr>
        <p:spPr>
          <a:xfrm>
            <a:off x="6987163" y="3002925"/>
            <a:ext cx="2188500" cy="288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latin typeface="Lato"/>
                <a:ea typeface="Lato"/>
                <a:cs typeface="Lato"/>
                <a:sym typeface="Lato"/>
              </a:rPr>
              <a:t>K-means cluster to visualization</a:t>
            </a:r>
            <a:endParaRPr sz="1000">
              <a:latin typeface="Lato"/>
              <a:ea typeface="Lato"/>
              <a:cs typeface="Lato"/>
              <a:sym typeface="Lato"/>
            </a:endParaRPr>
          </a:p>
        </p:txBody>
      </p:sp>
      <p:pic>
        <p:nvPicPr>
          <p:cNvPr id="272" name="Google Shape;272;p34"/>
          <p:cNvPicPr preferRelativeResize="0"/>
          <p:nvPr/>
        </p:nvPicPr>
        <p:blipFill>
          <a:blip r:embed="rId6">
            <a:alphaModFix/>
          </a:blip>
          <a:stretch>
            <a:fillRect/>
          </a:stretch>
        </p:blipFill>
        <p:spPr>
          <a:xfrm>
            <a:off x="2353107" y="3501250"/>
            <a:ext cx="2188500" cy="1473775"/>
          </a:xfrm>
          <a:prstGeom prst="rect">
            <a:avLst/>
          </a:prstGeom>
          <a:noFill/>
          <a:ln>
            <a:noFill/>
          </a:ln>
        </p:spPr>
      </p:pic>
      <p:sp>
        <p:nvSpPr>
          <p:cNvPr id="273" name="Google Shape;273;p34"/>
          <p:cNvSpPr txBox="1"/>
          <p:nvPr/>
        </p:nvSpPr>
        <p:spPr>
          <a:xfrm>
            <a:off x="638270" y="3868600"/>
            <a:ext cx="1625700" cy="40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Lato"/>
                <a:ea typeface="Lato"/>
                <a:cs typeface="Lato"/>
                <a:sym typeface="Lato"/>
              </a:rPr>
              <a:t>taste_feature</a:t>
            </a:r>
            <a:endParaRPr b="1">
              <a:latin typeface="Lato"/>
              <a:ea typeface="Lato"/>
              <a:cs typeface="Lato"/>
              <a:sym typeface="Lato"/>
            </a:endParaRPr>
          </a:p>
        </p:txBody>
      </p:sp>
      <p:pic>
        <p:nvPicPr>
          <p:cNvPr id="274" name="Google Shape;274;p34"/>
          <p:cNvPicPr preferRelativeResize="0"/>
          <p:nvPr/>
        </p:nvPicPr>
        <p:blipFill>
          <a:blip r:embed="rId7">
            <a:alphaModFix/>
          </a:blip>
          <a:stretch>
            <a:fillRect/>
          </a:stretch>
        </p:blipFill>
        <p:spPr>
          <a:xfrm>
            <a:off x="4603663" y="3549237"/>
            <a:ext cx="2125150" cy="1425797"/>
          </a:xfrm>
          <a:prstGeom prst="rect">
            <a:avLst/>
          </a:prstGeom>
          <a:noFill/>
          <a:ln>
            <a:noFill/>
          </a:ln>
        </p:spPr>
      </p:pic>
      <p:pic>
        <p:nvPicPr>
          <p:cNvPr id="275" name="Google Shape;275;p34"/>
          <p:cNvPicPr preferRelativeResize="0"/>
          <p:nvPr/>
        </p:nvPicPr>
        <p:blipFill>
          <a:blip r:embed="rId8">
            <a:alphaModFix/>
          </a:blip>
          <a:stretch>
            <a:fillRect/>
          </a:stretch>
        </p:blipFill>
        <p:spPr>
          <a:xfrm>
            <a:off x="7018850" y="3456225"/>
            <a:ext cx="2125150" cy="1424424"/>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3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English</a:t>
            </a:r>
            <a:endParaRPr/>
          </a:p>
        </p:txBody>
      </p:sp>
      <p:sp>
        <p:nvSpPr>
          <p:cNvPr id="281" name="Google Shape;281;p35"/>
          <p:cNvSpPr txBox="1"/>
          <p:nvPr/>
        </p:nvSpPr>
        <p:spPr>
          <a:xfrm>
            <a:off x="638270" y="2227100"/>
            <a:ext cx="1625700" cy="40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Lato"/>
                <a:ea typeface="Lato"/>
                <a:cs typeface="Lato"/>
                <a:sym typeface="Lato"/>
              </a:rPr>
              <a:t>cost_feature</a:t>
            </a:r>
            <a:endParaRPr b="1">
              <a:latin typeface="Lato"/>
              <a:ea typeface="Lato"/>
              <a:cs typeface="Lato"/>
              <a:sym typeface="Lato"/>
            </a:endParaRPr>
          </a:p>
        </p:txBody>
      </p:sp>
      <p:sp>
        <p:nvSpPr>
          <p:cNvPr id="282" name="Google Shape;282;p35"/>
          <p:cNvSpPr txBox="1"/>
          <p:nvPr/>
        </p:nvSpPr>
        <p:spPr>
          <a:xfrm>
            <a:off x="2505063" y="3002925"/>
            <a:ext cx="2188500" cy="288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latin typeface="Lato"/>
                <a:ea typeface="Lato"/>
                <a:cs typeface="Lato"/>
                <a:sym typeface="Lato"/>
              </a:rPr>
              <a:t>SSE by clustered number</a:t>
            </a:r>
            <a:endParaRPr sz="1000">
              <a:latin typeface="Lato"/>
              <a:ea typeface="Lato"/>
              <a:cs typeface="Lato"/>
              <a:sym typeface="Lato"/>
            </a:endParaRPr>
          </a:p>
        </p:txBody>
      </p:sp>
      <p:sp>
        <p:nvSpPr>
          <p:cNvPr id="283" name="Google Shape;283;p35"/>
          <p:cNvSpPr txBox="1"/>
          <p:nvPr/>
        </p:nvSpPr>
        <p:spPr>
          <a:xfrm>
            <a:off x="4571988" y="3002925"/>
            <a:ext cx="2188500" cy="288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latin typeface="Lato"/>
                <a:ea typeface="Lato"/>
                <a:cs typeface="Lato"/>
                <a:sym typeface="Lato"/>
              </a:rPr>
              <a:t>Silhouette score by clustered number </a:t>
            </a:r>
            <a:endParaRPr sz="1000">
              <a:latin typeface="Lato"/>
              <a:ea typeface="Lato"/>
              <a:cs typeface="Lato"/>
              <a:sym typeface="Lato"/>
            </a:endParaRPr>
          </a:p>
        </p:txBody>
      </p:sp>
      <p:sp>
        <p:nvSpPr>
          <p:cNvPr id="284" name="Google Shape;284;p35"/>
          <p:cNvSpPr txBox="1"/>
          <p:nvPr/>
        </p:nvSpPr>
        <p:spPr>
          <a:xfrm>
            <a:off x="6987163" y="3002925"/>
            <a:ext cx="2188500" cy="288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latin typeface="Lato"/>
                <a:ea typeface="Lato"/>
                <a:cs typeface="Lato"/>
                <a:sym typeface="Lato"/>
              </a:rPr>
              <a:t>K-means cluster to visualization</a:t>
            </a:r>
            <a:endParaRPr sz="1000">
              <a:latin typeface="Lato"/>
              <a:ea typeface="Lato"/>
              <a:cs typeface="Lato"/>
              <a:sym typeface="Lato"/>
            </a:endParaRPr>
          </a:p>
        </p:txBody>
      </p:sp>
      <p:sp>
        <p:nvSpPr>
          <p:cNvPr id="285" name="Google Shape;285;p35"/>
          <p:cNvSpPr txBox="1"/>
          <p:nvPr/>
        </p:nvSpPr>
        <p:spPr>
          <a:xfrm>
            <a:off x="638270" y="3868600"/>
            <a:ext cx="1625700" cy="40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latin typeface="Lato"/>
                <a:ea typeface="Lato"/>
                <a:cs typeface="Lato"/>
                <a:sym typeface="Lato"/>
              </a:rPr>
              <a:t>atmosphere_feature</a:t>
            </a:r>
            <a:endParaRPr sz="1200" b="1">
              <a:latin typeface="Lato"/>
              <a:ea typeface="Lato"/>
              <a:cs typeface="Lato"/>
              <a:sym typeface="Lato"/>
            </a:endParaRPr>
          </a:p>
        </p:txBody>
      </p:sp>
      <p:pic>
        <p:nvPicPr>
          <p:cNvPr id="286" name="Google Shape;286;p35"/>
          <p:cNvPicPr preferRelativeResize="0"/>
          <p:nvPr/>
        </p:nvPicPr>
        <p:blipFill>
          <a:blip r:embed="rId3">
            <a:alphaModFix/>
          </a:blip>
          <a:stretch>
            <a:fillRect/>
          </a:stretch>
        </p:blipFill>
        <p:spPr>
          <a:xfrm>
            <a:off x="2536750" y="1578500"/>
            <a:ext cx="2029800" cy="1473775"/>
          </a:xfrm>
          <a:prstGeom prst="rect">
            <a:avLst/>
          </a:prstGeom>
          <a:noFill/>
          <a:ln>
            <a:noFill/>
          </a:ln>
        </p:spPr>
      </p:pic>
      <p:pic>
        <p:nvPicPr>
          <p:cNvPr id="287" name="Google Shape;287;p35"/>
          <p:cNvPicPr preferRelativeResize="0"/>
          <p:nvPr/>
        </p:nvPicPr>
        <p:blipFill>
          <a:blip r:embed="rId4">
            <a:alphaModFix/>
          </a:blip>
          <a:stretch>
            <a:fillRect/>
          </a:stretch>
        </p:blipFill>
        <p:spPr>
          <a:xfrm>
            <a:off x="4714300" y="1608800"/>
            <a:ext cx="2125125" cy="1413157"/>
          </a:xfrm>
          <a:prstGeom prst="rect">
            <a:avLst/>
          </a:prstGeom>
          <a:noFill/>
          <a:ln>
            <a:noFill/>
          </a:ln>
        </p:spPr>
      </p:pic>
      <p:pic>
        <p:nvPicPr>
          <p:cNvPr id="288" name="Google Shape;288;p35"/>
          <p:cNvPicPr preferRelativeResize="0"/>
          <p:nvPr/>
        </p:nvPicPr>
        <p:blipFill>
          <a:blip r:embed="rId5">
            <a:alphaModFix/>
          </a:blip>
          <a:stretch>
            <a:fillRect/>
          </a:stretch>
        </p:blipFill>
        <p:spPr>
          <a:xfrm>
            <a:off x="7110100" y="1578494"/>
            <a:ext cx="1942642" cy="1359850"/>
          </a:xfrm>
          <a:prstGeom prst="rect">
            <a:avLst/>
          </a:prstGeom>
          <a:noFill/>
          <a:ln>
            <a:noFill/>
          </a:ln>
        </p:spPr>
      </p:pic>
      <p:pic>
        <p:nvPicPr>
          <p:cNvPr id="289" name="Google Shape;289;p35"/>
          <p:cNvPicPr preferRelativeResize="0"/>
          <p:nvPr/>
        </p:nvPicPr>
        <p:blipFill>
          <a:blip r:embed="rId6">
            <a:alphaModFix/>
          </a:blip>
          <a:stretch>
            <a:fillRect/>
          </a:stretch>
        </p:blipFill>
        <p:spPr>
          <a:xfrm>
            <a:off x="2584425" y="3566038"/>
            <a:ext cx="2029800" cy="1392166"/>
          </a:xfrm>
          <a:prstGeom prst="rect">
            <a:avLst/>
          </a:prstGeom>
          <a:noFill/>
          <a:ln>
            <a:noFill/>
          </a:ln>
        </p:spPr>
      </p:pic>
      <p:pic>
        <p:nvPicPr>
          <p:cNvPr id="290" name="Google Shape;290;p35"/>
          <p:cNvPicPr preferRelativeResize="0"/>
          <p:nvPr/>
        </p:nvPicPr>
        <p:blipFill>
          <a:blip r:embed="rId7">
            <a:alphaModFix/>
          </a:blip>
          <a:stretch>
            <a:fillRect/>
          </a:stretch>
        </p:blipFill>
        <p:spPr>
          <a:xfrm>
            <a:off x="4769763" y="3566050"/>
            <a:ext cx="2093539" cy="1392150"/>
          </a:xfrm>
          <a:prstGeom prst="rect">
            <a:avLst/>
          </a:prstGeom>
          <a:noFill/>
          <a:ln>
            <a:noFill/>
          </a:ln>
        </p:spPr>
      </p:pic>
      <p:pic>
        <p:nvPicPr>
          <p:cNvPr id="291" name="Google Shape;291;p35"/>
          <p:cNvPicPr preferRelativeResize="0"/>
          <p:nvPr/>
        </p:nvPicPr>
        <p:blipFill>
          <a:blip r:embed="rId8">
            <a:alphaModFix/>
          </a:blip>
          <a:stretch>
            <a:fillRect/>
          </a:stretch>
        </p:blipFill>
        <p:spPr>
          <a:xfrm>
            <a:off x="7110100" y="3566050"/>
            <a:ext cx="1942650" cy="1336236"/>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p36"/>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Why ? </a:t>
            </a:r>
            <a:endParaRPr/>
          </a:p>
        </p:txBody>
      </p:sp>
      <p:sp>
        <p:nvSpPr>
          <p:cNvPr id="297" name="Google Shape;297;p36"/>
          <p:cNvSpPr txBox="1"/>
          <p:nvPr/>
        </p:nvSpPr>
        <p:spPr>
          <a:xfrm>
            <a:off x="5570275" y="1924250"/>
            <a:ext cx="3160500" cy="3039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Lato"/>
                <a:ea typeface="Lato"/>
                <a:cs typeface="Lato"/>
                <a:sym typeface="Lato"/>
              </a:rPr>
              <a:t>We noticed that with English reviews, people tend to  write positive words along with negative words  even when giving low evaluation </a:t>
            </a:r>
            <a:endParaRPr>
              <a:latin typeface="Lato"/>
              <a:ea typeface="Lato"/>
              <a:cs typeface="Lato"/>
              <a:sym typeface="Lato"/>
            </a:endParaRPr>
          </a:p>
          <a:p>
            <a:pPr marL="0" lvl="0" indent="0" algn="l" rtl="0">
              <a:spcBef>
                <a:spcPts val="0"/>
              </a:spcBef>
              <a:spcAft>
                <a:spcPts val="0"/>
              </a:spcAft>
              <a:buNone/>
            </a:pPr>
            <a:endParaRPr>
              <a:latin typeface="Lato"/>
              <a:ea typeface="Lato"/>
              <a:cs typeface="Lato"/>
              <a:sym typeface="Lato"/>
            </a:endParaRPr>
          </a:p>
          <a:p>
            <a:pPr marL="0" lvl="0" indent="0" algn="l" rtl="0">
              <a:spcBef>
                <a:spcPts val="0"/>
              </a:spcBef>
              <a:spcAft>
                <a:spcPts val="0"/>
              </a:spcAft>
              <a:buNone/>
            </a:pPr>
            <a:r>
              <a:rPr lang="en">
                <a:latin typeface="Lato"/>
                <a:ea typeface="Lato"/>
                <a:cs typeface="Lato"/>
                <a:sym typeface="Lato"/>
              </a:rPr>
              <a:t>Instead of writing negative words, most of the reviews use “not” with the positive words (bad(x) , not good (O))</a:t>
            </a:r>
            <a:endParaRPr>
              <a:latin typeface="Lato"/>
              <a:ea typeface="Lato"/>
              <a:cs typeface="Lato"/>
              <a:sym typeface="Lato"/>
            </a:endParaRPr>
          </a:p>
          <a:p>
            <a:pPr marL="0" lvl="0" indent="0" algn="l" rtl="0">
              <a:spcBef>
                <a:spcPts val="0"/>
              </a:spcBef>
              <a:spcAft>
                <a:spcPts val="0"/>
              </a:spcAft>
              <a:buNone/>
            </a:pPr>
            <a:endParaRPr>
              <a:latin typeface="Lato"/>
              <a:ea typeface="Lato"/>
              <a:cs typeface="Lato"/>
              <a:sym typeface="Lato"/>
            </a:endParaRPr>
          </a:p>
          <a:p>
            <a:pPr marL="0" lvl="0" indent="0" algn="l" rtl="0">
              <a:spcBef>
                <a:spcPts val="0"/>
              </a:spcBef>
              <a:spcAft>
                <a:spcPts val="0"/>
              </a:spcAft>
              <a:buNone/>
            </a:pPr>
            <a:r>
              <a:rPr lang="en">
                <a:latin typeface="Lato"/>
                <a:ea typeface="Lato"/>
                <a:cs typeface="Lato"/>
                <a:sym typeface="Lato"/>
              </a:rPr>
              <a:t>Reviews were mostly about service and taste rather than cost and atmosphere</a:t>
            </a:r>
            <a:endParaRPr>
              <a:latin typeface="Lato"/>
              <a:ea typeface="Lato"/>
              <a:cs typeface="Lato"/>
              <a:sym typeface="Lato"/>
            </a:endParaRPr>
          </a:p>
          <a:p>
            <a:pPr marL="0" lvl="0" indent="0" algn="l" rtl="0">
              <a:spcBef>
                <a:spcPts val="0"/>
              </a:spcBef>
              <a:spcAft>
                <a:spcPts val="0"/>
              </a:spcAft>
              <a:buNone/>
            </a:pPr>
            <a:endParaRPr>
              <a:latin typeface="Lato"/>
              <a:ea typeface="Lato"/>
              <a:cs typeface="Lato"/>
              <a:sym typeface="Lato"/>
            </a:endParaRPr>
          </a:p>
        </p:txBody>
      </p:sp>
      <p:grpSp>
        <p:nvGrpSpPr>
          <p:cNvPr id="298" name="Google Shape;298;p36"/>
          <p:cNvGrpSpPr/>
          <p:nvPr/>
        </p:nvGrpSpPr>
        <p:grpSpPr>
          <a:xfrm>
            <a:off x="770540" y="3634865"/>
            <a:ext cx="4414777" cy="1426041"/>
            <a:chOff x="1395175" y="3166693"/>
            <a:chExt cx="5162275" cy="1775450"/>
          </a:xfrm>
        </p:grpSpPr>
        <p:pic>
          <p:nvPicPr>
            <p:cNvPr id="299" name="Google Shape;299;p36"/>
            <p:cNvPicPr preferRelativeResize="0"/>
            <p:nvPr/>
          </p:nvPicPr>
          <p:blipFill>
            <a:blip r:embed="rId3">
              <a:alphaModFix/>
            </a:blip>
            <a:stretch>
              <a:fillRect/>
            </a:stretch>
          </p:blipFill>
          <p:spPr>
            <a:xfrm>
              <a:off x="1395175" y="3166693"/>
              <a:ext cx="5162275" cy="1775450"/>
            </a:xfrm>
            <a:prstGeom prst="rect">
              <a:avLst/>
            </a:prstGeom>
            <a:noFill/>
            <a:ln>
              <a:noFill/>
            </a:ln>
          </p:spPr>
        </p:pic>
        <p:sp>
          <p:nvSpPr>
            <p:cNvPr id="300" name="Google Shape;300;p36"/>
            <p:cNvSpPr/>
            <p:nvPr/>
          </p:nvSpPr>
          <p:spPr>
            <a:xfrm>
              <a:off x="2961600" y="4001100"/>
              <a:ext cx="550800" cy="1482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00"/>
                </a:solidFill>
              </a:endParaRPr>
            </a:p>
          </p:txBody>
        </p:sp>
        <p:sp>
          <p:nvSpPr>
            <p:cNvPr id="301" name="Google Shape;301;p36"/>
            <p:cNvSpPr/>
            <p:nvPr/>
          </p:nvSpPr>
          <p:spPr>
            <a:xfrm>
              <a:off x="4412875" y="4149300"/>
              <a:ext cx="1155600" cy="1482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00"/>
                </a:solidFill>
              </a:endParaRPr>
            </a:p>
          </p:txBody>
        </p:sp>
        <p:sp>
          <p:nvSpPr>
            <p:cNvPr id="302" name="Google Shape;302;p36"/>
            <p:cNvSpPr/>
            <p:nvPr/>
          </p:nvSpPr>
          <p:spPr>
            <a:xfrm>
              <a:off x="2674100" y="4461775"/>
              <a:ext cx="550800" cy="1482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00"/>
                </a:solidFill>
              </a:endParaRPr>
            </a:p>
          </p:txBody>
        </p:sp>
        <p:sp>
          <p:nvSpPr>
            <p:cNvPr id="303" name="Google Shape;303;p36"/>
            <p:cNvSpPr/>
            <p:nvPr/>
          </p:nvSpPr>
          <p:spPr>
            <a:xfrm>
              <a:off x="2847300" y="4609975"/>
              <a:ext cx="291000" cy="1482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00"/>
                </a:solidFill>
              </a:endParaRPr>
            </a:p>
          </p:txBody>
        </p:sp>
        <p:sp>
          <p:nvSpPr>
            <p:cNvPr id="304" name="Google Shape;304;p36"/>
            <p:cNvSpPr/>
            <p:nvPr/>
          </p:nvSpPr>
          <p:spPr>
            <a:xfrm>
              <a:off x="5934800" y="4609975"/>
              <a:ext cx="550800" cy="1482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00"/>
                </a:solidFill>
              </a:endParaRPr>
            </a:p>
          </p:txBody>
        </p:sp>
      </p:grpSp>
      <p:grpSp>
        <p:nvGrpSpPr>
          <p:cNvPr id="305" name="Google Shape;305;p36"/>
          <p:cNvGrpSpPr/>
          <p:nvPr/>
        </p:nvGrpSpPr>
        <p:grpSpPr>
          <a:xfrm>
            <a:off x="822504" y="1924259"/>
            <a:ext cx="3936773" cy="1640208"/>
            <a:chOff x="874275" y="710470"/>
            <a:chExt cx="4725451" cy="2327196"/>
          </a:xfrm>
        </p:grpSpPr>
        <p:pic>
          <p:nvPicPr>
            <p:cNvPr id="306" name="Google Shape;306;p36"/>
            <p:cNvPicPr preferRelativeResize="0"/>
            <p:nvPr/>
          </p:nvPicPr>
          <p:blipFill>
            <a:blip r:embed="rId4">
              <a:alphaModFix/>
            </a:blip>
            <a:stretch>
              <a:fillRect/>
            </a:stretch>
          </p:blipFill>
          <p:spPr>
            <a:xfrm>
              <a:off x="874275" y="710470"/>
              <a:ext cx="4725451" cy="2327196"/>
            </a:xfrm>
            <a:prstGeom prst="rect">
              <a:avLst/>
            </a:prstGeom>
            <a:noFill/>
            <a:ln>
              <a:noFill/>
            </a:ln>
          </p:spPr>
        </p:pic>
        <p:sp>
          <p:nvSpPr>
            <p:cNvPr id="307" name="Google Shape;307;p36"/>
            <p:cNvSpPr/>
            <p:nvPr/>
          </p:nvSpPr>
          <p:spPr>
            <a:xfrm>
              <a:off x="2726075" y="1470300"/>
              <a:ext cx="640800" cy="1410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00"/>
                </a:solidFill>
              </a:endParaRPr>
            </a:p>
          </p:txBody>
        </p:sp>
        <p:sp>
          <p:nvSpPr>
            <p:cNvPr id="308" name="Google Shape;308;p36"/>
            <p:cNvSpPr/>
            <p:nvPr/>
          </p:nvSpPr>
          <p:spPr>
            <a:xfrm>
              <a:off x="1652325" y="2671050"/>
              <a:ext cx="924900" cy="1869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00"/>
                </a:solidFill>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3" name="Google Shape;313;p37"/>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Korean</a:t>
            </a:r>
            <a:endParaRPr/>
          </a:p>
        </p:txBody>
      </p:sp>
      <p:sp>
        <p:nvSpPr>
          <p:cNvPr id="314" name="Google Shape;314;p37"/>
          <p:cNvSpPr txBox="1"/>
          <p:nvPr/>
        </p:nvSpPr>
        <p:spPr>
          <a:xfrm>
            <a:off x="638270" y="2227100"/>
            <a:ext cx="1625700" cy="40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Lato"/>
                <a:ea typeface="Lato"/>
                <a:cs typeface="Lato"/>
                <a:sym typeface="Lato"/>
              </a:rPr>
              <a:t>service_feature</a:t>
            </a:r>
            <a:endParaRPr b="1">
              <a:latin typeface="Lato"/>
              <a:ea typeface="Lato"/>
              <a:cs typeface="Lato"/>
              <a:sym typeface="Lato"/>
            </a:endParaRPr>
          </a:p>
        </p:txBody>
      </p:sp>
      <p:sp>
        <p:nvSpPr>
          <p:cNvPr id="315" name="Google Shape;315;p37"/>
          <p:cNvSpPr txBox="1"/>
          <p:nvPr/>
        </p:nvSpPr>
        <p:spPr>
          <a:xfrm>
            <a:off x="2505063" y="3079125"/>
            <a:ext cx="2188500" cy="288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latin typeface="Lato"/>
                <a:ea typeface="Lato"/>
                <a:cs typeface="Lato"/>
                <a:sym typeface="Lato"/>
              </a:rPr>
              <a:t>SSE by clustered number</a:t>
            </a:r>
            <a:endParaRPr sz="1000">
              <a:latin typeface="Lato"/>
              <a:ea typeface="Lato"/>
              <a:cs typeface="Lato"/>
              <a:sym typeface="Lato"/>
            </a:endParaRPr>
          </a:p>
        </p:txBody>
      </p:sp>
      <p:sp>
        <p:nvSpPr>
          <p:cNvPr id="316" name="Google Shape;316;p37"/>
          <p:cNvSpPr txBox="1"/>
          <p:nvPr/>
        </p:nvSpPr>
        <p:spPr>
          <a:xfrm>
            <a:off x="4572002" y="3002925"/>
            <a:ext cx="2469300" cy="288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latin typeface="Lato"/>
                <a:ea typeface="Lato"/>
                <a:cs typeface="Lato"/>
                <a:sym typeface="Lato"/>
              </a:rPr>
              <a:t>Silhouette score by clustered number </a:t>
            </a:r>
            <a:endParaRPr sz="1000">
              <a:latin typeface="Lato"/>
              <a:ea typeface="Lato"/>
              <a:cs typeface="Lato"/>
              <a:sym typeface="Lato"/>
            </a:endParaRPr>
          </a:p>
        </p:txBody>
      </p:sp>
      <p:sp>
        <p:nvSpPr>
          <p:cNvPr id="317" name="Google Shape;317;p37"/>
          <p:cNvSpPr txBox="1"/>
          <p:nvPr/>
        </p:nvSpPr>
        <p:spPr>
          <a:xfrm>
            <a:off x="6987163" y="3002925"/>
            <a:ext cx="2188500" cy="288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latin typeface="Lato"/>
                <a:ea typeface="Lato"/>
                <a:cs typeface="Lato"/>
                <a:sym typeface="Lato"/>
              </a:rPr>
              <a:t>K-means cluster  visualization</a:t>
            </a:r>
            <a:endParaRPr sz="1000">
              <a:latin typeface="Lato"/>
              <a:ea typeface="Lato"/>
              <a:cs typeface="Lato"/>
              <a:sym typeface="Lato"/>
            </a:endParaRPr>
          </a:p>
        </p:txBody>
      </p:sp>
      <p:sp>
        <p:nvSpPr>
          <p:cNvPr id="318" name="Google Shape;318;p37"/>
          <p:cNvSpPr txBox="1"/>
          <p:nvPr/>
        </p:nvSpPr>
        <p:spPr>
          <a:xfrm>
            <a:off x="638270" y="3868600"/>
            <a:ext cx="1625700" cy="40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Lato"/>
                <a:ea typeface="Lato"/>
                <a:cs typeface="Lato"/>
                <a:sym typeface="Lato"/>
              </a:rPr>
              <a:t>taste_feature</a:t>
            </a:r>
            <a:endParaRPr b="1">
              <a:latin typeface="Lato"/>
              <a:ea typeface="Lato"/>
              <a:cs typeface="Lato"/>
              <a:sym typeface="Lato"/>
            </a:endParaRPr>
          </a:p>
        </p:txBody>
      </p:sp>
      <p:pic>
        <p:nvPicPr>
          <p:cNvPr id="319" name="Google Shape;319;p37"/>
          <p:cNvPicPr preferRelativeResize="0"/>
          <p:nvPr/>
        </p:nvPicPr>
        <p:blipFill>
          <a:blip r:embed="rId3">
            <a:alphaModFix/>
          </a:blip>
          <a:stretch>
            <a:fillRect/>
          </a:stretch>
        </p:blipFill>
        <p:spPr>
          <a:xfrm>
            <a:off x="2434926" y="1598062"/>
            <a:ext cx="2128662" cy="1433687"/>
          </a:xfrm>
          <a:prstGeom prst="rect">
            <a:avLst/>
          </a:prstGeom>
          <a:noFill/>
          <a:ln>
            <a:noFill/>
          </a:ln>
        </p:spPr>
      </p:pic>
      <p:pic>
        <p:nvPicPr>
          <p:cNvPr id="320" name="Google Shape;320;p37"/>
          <p:cNvPicPr preferRelativeResize="0"/>
          <p:nvPr/>
        </p:nvPicPr>
        <p:blipFill>
          <a:blip r:embed="rId4">
            <a:alphaModFix/>
          </a:blip>
          <a:stretch>
            <a:fillRect/>
          </a:stretch>
        </p:blipFill>
        <p:spPr>
          <a:xfrm>
            <a:off x="4662099" y="1564100"/>
            <a:ext cx="2128675" cy="1422756"/>
          </a:xfrm>
          <a:prstGeom prst="rect">
            <a:avLst/>
          </a:prstGeom>
          <a:noFill/>
          <a:ln>
            <a:noFill/>
          </a:ln>
        </p:spPr>
      </p:pic>
      <p:pic>
        <p:nvPicPr>
          <p:cNvPr id="321" name="Google Shape;321;p37"/>
          <p:cNvPicPr preferRelativeResize="0"/>
          <p:nvPr/>
        </p:nvPicPr>
        <p:blipFill>
          <a:blip r:embed="rId5">
            <a:alphaModFix/>
          </a:blip>
          <a:stretch>
            <a:fillRect/>
          </a:stretch>
        </p:blipFill>
        <p:spPr>
          <a:xfrm>
            <a:off x="6987175" y="1564100"/>
            <a:ext cx="2067275" cy="1349189"/>
          </a:xfrm>
          <a:prstGeom prst="rect">
            <a:avLst/>
          </a:prstGeom>
          <a:noFill/>
          <a:ln>
            <a:noFill/>
          </a:ln>
        </p:spPr>
      </p:pic>
      <p:pic>
        <p:nvPicPr>
          <p:cNvPr id="322" name="Google Shape;322;p37"/>
          <p:cNvPicPr preferRelativeResize="0"/>
          <p:nvPr/>
        </p:nvPicPr>
        <p:blipFill>
          <a:blip r:embed="rId6">
            <a:alphaModFix/>
          </a:blip>
          <a:stretch>
            <a:fillRect/>
          </a:stretch>
        </p:blipFill>
        <p:spPr>
          <a:xfrm>
            <a:off x="2505075" y="3415100"/>
            <a:ext cx="2067275" cy="1392347"/>
          </a:xfrm>
          <a:prstGeom prst="rect">
            <a:avLst/>
          </a:prstGeom>
          <a:noFill/>
          <a:ln>
            <a:noFill/>
          </a:ln>
        </p:spPr>
      </p:pic>
      <p:pic>
        <p:nvPicPr>
          <p:cNvPr id="323" name="Google Shape;323;p37"/>
          <p:cNvPicPr preferRelativeResize="0"/>
          <p:nvPr/>
        </p:nvPicPr>
        <p:blipFill>
          <a:blip r:embed="rId7">
            <a:alphaModFix/>
          </a:blip>
          <a:stretch>
            <a:fillRect/>
          </a:stretch>
        </p:blipFill>
        <p:spPr>
          <a:xfrm>
            <a:off x="4662100" y="3384600"/>
            <a:ext cx="2008300" cy="1342285"/>
          </a:xfrm>
          <a:prstGeom prst="rect">
            <a:avLst/>
          </a:prstGeom>
          <a:noFill/>
          <a:ln>
            <a:noFill/>
          </a:ln>
        </p:spPr>
      </p:pic>
      <p:pic>
        <p:nvPicPr>
          <p:cNvPr id="324" name="Google Shape;324;p37"/>
          <p:cNvPicPr preferRelativeResize="0"/>
          <p:nvPr/>
        </p:nvPicPr>
        <p:blipFill>
          <a:blip r:embed="rId8">
            <a:alphaModFix/>
          </a:blip>
          <a:stretch>
            <a:fillRect/>
          </a:stretch>
        </p:blipFill>
        <p:spPr>
          <a:xfrm>
            <a:off x="6896725" y="3340450"/>
            <a:ext cx="2128675" cy="1389238"/>
          </a:xfrm>
          <a:prstGeom prst="rect">
            <a:avLst/>
          </a:prstGeom>
          <a:noFill/>
          <a:ln>
            <a:noFill/>
          </a:ln>
        </p:spPr>
      </p:pic>
      <p:sp>
        <p:nvSpPr>
          <p:cNvPr id="325" name="Google Shape;325;p37"/>
          <p:cNvSpPr txBox="1"/>
          <p:nvPr/>
        </p:nvSpPr>
        <p:spPr>
          <a:xfrm>
            <a:off x="4125425" y="1102300"/>
            <a:ext cx="1276500" cy="28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900">
                <a:latin typeface="Lato"/>
                <a:ea typeface="Lato"/>
                <a:cs typeface="Lato"/>
                <a:sym typeface="Lato"/>
              </a:rPr>
              <a:t>12 is selected as N_component </a:t>
            </a:r>
            <a:endParaRPr sz="900">
              <a:latin typeface="Lato"/>
              <a:ea typeface="Lato"/>
              <a:cs typeface="Lato"/>
              <a:sym typeface="Lato"/>
            </a:endParaRPr>
          </a:p>
        </p:txBody>
      </p:sp>
      <p:sp>
        <p:nvSpPr>
          <p:cNvPr id="326" name="Google Shape;326;p37"/>
          <p:cNvSpPr txBox="1"/>
          <p:nvPr/>
        </p:nvSpPr>
        <p:spPr>
          <a:xfrm>
            <a:off x="4065075" y="4691425"/>
            <a:ext cx="1276500" cy="28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900">
                <a:latin typeface="Lato"/>
                <a:ea typeface="Lato"/>
                <a:cs typeface="Lato"/>
                <a:sym typeface="Lato"/>
              </a:rPr>
              <a:t>11 is selected as N_component </a:t>
            </a:r>
            <a:endParaRPr sz="900">
              <a:latin typeface="Lato"/>
              <a:ea typeface="Lato"/>
              <a:cs typeface="Lato"/>
              <a:sym typeface="Lato"/>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Google Shape;331;p38"/>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Korean</a:t>
            </a:r>
            <a:endParaRPr/>
          </a:p>
        </p:txBody>
      </p:sp>
      <p:sp>
        <p:nvSpPr>
          <p:cNvPr id="332" name="Google Shape;332;p38"/>
          <p:cNvSpPr txBox="1"/>
          <p:nvPr/>
        </p:nvSpPr>
        <p:spPr>
          <a:xfrm>
            <a:off x="638270" y="2227100"/>
            <a:ext cx="1625700" cy="40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Lato"/>
                <a:ea typeface="Lato"/>
                <a:cs typeface="Lato"/>
                <a:sym typeface="Lato"/>
              </a:rPr>
              <a:t>cost_feature</a:t>
            </a:r>
            <a:endParaRPr b="1">
              <a:latin typeface="Lato"/>
              <a:ea typeface="Lato"/>
              <a:cs typeface="Lato"/>
              <a:sym typeface="Lato"/>
            </a:endParaRPr>
          </a:p>
        </p:txBody>
      </p:sp>
      <p:sp>
        <p:nvSpPr>
          <p:cNvPr id="333" name="Google Shape;333;p38"/>
          <p:cNvSpPr txBox="1"/>
          <p:nvPr/>
        </p:nvSpPr>
        <p:spPr>
          <a:xfrm>
            <a:off x="2505063" y="3002925"/>
            <a:ext cx="2188500" cy="288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latin typeface="Lato"/>
                <a:ea typeface="Lato"/>
                <a:cs typeface="Lato"/>
                <a:sym typeface="Lato"/>
              </a:rPr>
              <a:t>SSE by clustered number</a:t>
            </a:r>
            <a:endParaRPr sz="1000">
              <a:latin typeface="Lato"/>
              <a:ea typeface="Lato"/>
              <a:cs typeface="Lato"/>
              <a:sym typeface="Lato"/>
            </a:endParaRPr>
          </a:p>
        </p:txBody>
      </p:sp>
      <p:sp>
        <p:nvSpPr>
          <p:cNvPr id="334" name="Google Shape;334;p38"/>
          <p:cNvSpPr txBox="1"/>
          <p:nvPr/>
        </p:nvSpPr>
        <p:spPr>
          <a:xfrm>
            <a:off x="4571988" y="3002925"/>
            <a:ext cx="2188500" cy="288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latin typeface="Lato"/>
                <a:ea typeface="Lato"/>
                <a:cs typeface="Lato"/>
                <a:sym typeface="Lato"/>
              </a:rPr>
              <a:t>Silhouette score by clustered number </a:t>
            </a:r>
            <a:endParaRPr sz="1000">
              <a:latin typeface="Lato"/>
              <a:ea typeface="Lato"/>
              <a:cs typeface="Lato"/>
              <a:sym typeface="Lato"/>
            </a:endParaRPr>
          </a:p>
        </p:txBody>
      </p:sp>
      <p:sp>
        <p:nvSpPr>
          <p:cNvPr id="335" name="Google Shape;335;p38"/>
          <p:cNvSpPr txBox="1"/>
          <p:nvPr/>
        </p:nvSpPr>
        <p:spPr>
          <a:xfrm>
            <a:off x="6987163" y="3002925"/>
            <a:ext cx="2188500" cy="288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latin typeface="Lato"/>
                <a:ea typeface="Lato"/>
                <a:cs typeface="Lato"/>
                <a:sym typeface="Lato"/>
              </a:rPr>
              <a:t>K-means cluster visualization</a:t>
            </a:r>
            <a:endParaRPr sz="1000">
              <a:latin typeface="Lato"/>
              <a:ea typeface="Lato"/>
              <a:cs typeface="Lato"/>
              <a:sym typeface="Lato"/>
            </a:endParaRPr>
          </a:p>
        </p:txBody>
      </p:sp>
      <p:sp>
        <p:nvSpPr>
          <p:cNvPr id="336" name="Google Shape;336;p38"/>
          <p:cNvSpPr txBox="1"/>
          <p:nvPr/>
        </p:nvSpPr>
        <p:spPr>
          <a:xfrm>
            <a:off x="638270" y="3868600"/>
            <a:ext cx="1625700" cy="40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latin typeface="Lato"/>
                <a:ea typeface="Lato"/>
                <a:cs typeface="Lato"/>
                <a:sym typeface="Lato"/>
              </a:rPr>
              <a:t>atmosphere_feature</a:t>
            </a:r>
            <a:endParaRPr sz="1200" b="1">
              <a:latin typeface="Lato"/>
              <a:ea typeface="Lato"/>
              <a:cs typeface="Lato"/>
              <a:sym typeface="Lato"/>
            </a:endParaRPr>
          </a:p>
        </p:txBody>
      </p:sp>
      <p:pic>
        <p:nvPicPr>
          <p:cNvPr id="337" name="Google Shape;337;p38"/>
          <p:cNvPicPr preferRelativeResize="0"/>
          <p:nvPr/>
        </p:nvPicPr>
        <p:blipFill>
          <a:blip r:embed="rId3">
            <a:alphaModFix/>
          </a:blip>
          <a:stretch>
            <a:fillRect/>
          </a:stretch>
        </p:blipFill>
        <p:spPr>
          <a:xfrm>
            <a:off x="2505075" y="1589900"/>
            <a:ext cx="2120592" cy="1428275"/>
          </a:xfrm>
          <a:prstGeom prst="rect">
            <a:avLst/>
          </a:prstGeom>
          <a:noFill/>
          <a:ln>
            <a:noFill/>
          </a:ln>
        </p:spPr>
      </p:pic>
      <p:pic>
        <p:nvPicPr>
          <p:cNvPr id="338" name="Google Shape;338;p38"/>
          <p:cNvPicPr preferRelativeResize="0"/>
          <p:nvPr/>
        </p:nvPicPr>
        <p:blipFill>
          <a:blip r:embed="rId4">
            <a:alphaModFix/>
          </a:blip>
          <a:stretch>
            <a:fillRect/>
          </a:stretch>
        </p:blipFill>
        <p:spPr>
          <a:xfrm>
            <a:off x="4609201" y="1589900"/>
            <a:ext cx="2243725" cy="1499650"/>
          </a:xfrm>
          <a:prstGeom prst="rect">
            <a:avLst/>
          </a:prstGeom>
          <a:noFill/>
          <a:ln>
            <a:noFill/>
          </a:ln>
        </p:spPr>
      </p:pic>
      <p:pic>
        <p:nvPicPr>
          <p:cNvPr id="339" name="Google Shape;339;p38"/>
          <p:cNvPicPr preferRelativeResize="0"/>
          <p:nvPr/>
        </p:nvPicPr>
        <p:blipFill>
          <a:blip r:embed="rId5">
            <a:alphaModFix/>
          </a:blip>
          <a:stretch>
            <a:fillRect/>
          </a:stretch>
        </p:blipFill>
        <p:spPr>
          <a:xfrm>
            <a:off x="6987175" y="1582275"/>
            <a:ext cx="2188500" cy="1428284"/>
          </a:xfrm>
          <a:prstGeom prst="rect">
            <a:avLst/>
          </a:prstGeom>
          <a:noFill/>
          <a:ln>
            <a:noFill/>
          </a:ln>
        </p:spPr>
      </p:pic>
      <p:pic>
        <p:nvPicPr>
          <p:cNvPr id="340" name="Google Shape;340;p38"/>
          <p:cNvPicPr preferRelativeResize="0"/>
          <p:nvPr/>
        </p:nvPicPr>
        <p:blipFill>
          <a:blip r:embed="rId6">
            <a:alphaModFix/>
          </a:blip>
          <a:stretch>
            <a:fillRect/>
          </a:stretch>
        </p:blipFill>
        <p:spPr>
          <a:xfrm>
            <a:off x="2451395" y="3391850"/>
            <a:ext cx="2120600" cy="1428271"/>
          </a:xfrm>
          <a:prstGeom prst="rect">
            <a:avLst/>
          </a:prstGeom>
          <a:noFill/>
          <a:ln>
            <a:noFill/>
          </a:ln>
        </p:spPr>
      </p:pic>
      <p:pic>
        <p:nvPicPr>
          <p:cNvPr id="341" name="Google Shape;341;p38"/>
          <p:cNvPicPr preferRelativeResize="0"/>
          <p:nvPr/>
        </p:nvPicPr>
        <p:blipFill>
          <a:blip r:embed="rId7">
            <a:alphaModFix/>
          </a:blip>
          <a:stretch>
            <a:fillRect/>
          </a:stretch>
        </p:blipFill>
        <p:spPr>
          <a:xfrm>
            <a:off x="4732325" y="3429950"/>
            <a:ext cx="2120600" cy="1428159"/>
          </a:xfrm>
          <a:prstGeom prst="rect">
            <a:avLst/>
          </a:prstGeom>
          <a:noFill/>
          <a:ln>
            <a:noFill/>
          </a:ln>
        </p:spPr>
      </p:pic>
      <p:pic>
        <p:nvPicPr>
          <p:cNvPr id="342" name="Google Shape;342;p38"/>
          <p:cNvPicPr preferRelativeResize="0"/>
          <p:nvPr/>
        </p:nvPicPr>
        <p:blipFill>
          <a:blip r:embed="rId8">
            <a:alphaModFix/>
          </a:blip>
          <a:stretch>
            <a:fillRect/>
          </a:stretch>
        </p:blipFill>
        <p:spPr>
          <a:xfrm>
            <a:off x="6900275" y="3385200"/>
            <a:ext cx="2243725" cy="1441564"/>
          </a:xfrm>
          <a:prstGeom prst="rect">
            <a:avLst/>
          </a:prstGeom>
          <a:noFill/>
          <a:ln>
            <a:noFill/>
          </a:ln>
        </p:spPr>
      </p:pic>
      <p:sp>
        <p:nvSpPr>
          <p:cNvPr id="343" name="Google Shape;343;p38"/>
          <p:cNvSpPr txBox="1"/>
          <p:nvPr/>
        </p:nvSpPr>
        <p:spPr>
          <a:xfrm>
            <a:off x="4171000" y="4683375"/>
            <a:ext cx="1276500" cy="28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900">
                <a:latin typeface="Lato"/>
                <a:ea typeface="Lato"/>
                <a:cs typeface="Lato"/>
                <a:sym typeface="Lato"/>
              </a:rPr>
              <a:t>12 is selected as N_component </a:t>
            </a:r>
            <a:endParaRPr sz="900">
              <a:latin typeface="Lato"/>
              <a:ea typeface="Lato"/>
              <a:cs typeface="Lato"/>
              <a:sym typeface="Lato"/>
            </a:endParaRPr>
          </a:p>
        </p:txBody>
      </p:sp>
      <p:sp>
        <p:nvSpPr>
          <p:cNvPr id="344" name="Google Shape;344;p38"/>
          <p:cNvSpPr txBox="1"/>
          <p:nvPr/>
        </p:nvSpPr>
        <p:spPr>
          <a:xfrm>
            <a:off x="4171000" y="1181375"/>
            <a:ext cx="1276500" cy="28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900">
                <a:latin typeface="Lato"/>
                <a:ea typeface="Lato"/>
                <a:cs typeface="Lato"/>
                <a:sym typeface="Lato"/>
              </a:rPr>
              <a:t>11  is selected as N_component </a:t>
            </a:r>
            <a:endParaRPr sz="900">
              <a:latin typeface="Lato"/>
              <a:ea typeface="Lato"/>
              <a:cs typeface="Lato"/>
              <a:sym typeface="Lato"/>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49" name="Google Shape;349;p39"/>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a:t>service_feature_cluster</a:t>
            </a:r>
            <a:endParaRPr sz="2000"/>
          </a:p>
        </p:txBody>
      </p:sp>
      <p:pic>
        <p:nvPicPr>
          <p:cNvPr id="350" name="Google Shape;350;p39"/>
          <p:cNvPicPr preferRelativeResize="0"/>
          <p:nvPr/>
        </p:nvPicPr>
        <p:blipFill>
          <a:blip r:embed="rId3">
            <a:alphaModFix/>
          </a:blip>
          <a:stretch>
            <a:fillRect/>
          </a:stretch>
        </p:blipFill>
        <p:spPr>
          <a:xfrm>
            <a:off x="4571999" y="851350"/>
            <a:ext cx="1323776" cy="3942673"/>
          </a:xfrm>
          <a:prstGeom prst="rect">
            <a:avLst/>
          </a:prstGeom>
          <a:noFill/>
          <a:ln>
            <a:noFill/>
          </a:ln>
        </p:spPr>
      </p:pic>
      <p:pic>
        <p:nvPicPr>
          <p:cNvPr id="351" name="Google Shape;351;p39"/>
          <p:cNvPicPr preferRelativeResize="0"/>
          <p:nvPr/>
        </p:nvPicPr>
        <p:blipFill>
          <a:blip r:embed="rId4">
            <a:alphaModFix/>
          </a:blip>
          <a:stretch>
            <a:fillRect/>
          </a:stretch>
        </p:blipFill>
        <p:spPr>
          <a:xfrm>
            <a:off x="5895775" y="851350"/>
            <a:ext cx="1395997" cy="3942675"/>
          </a:xfrm>
          <a:prstGeom prst="rect">
            <a:avLst/>
          </a:prstGeom>
          <a:noFill/>
          <a:ln>
            <a:noFill/>
          </a:ln>
        </p:spPr>
      </p:pic>
      <p:pic>
        <p:nvPicPr>
          <p:cNvPr id="352" name="Google Shape;352;p39"/>
          <p:cNvPicPr preferRelativeResize="0"/>
          <p:nvPr/>
        </p:nvPicPr>
        <p:blipFill>
          <a:blip r:embed="rId5">
            <a:alphaModFix/>
          </a:blip>
          <a:stretch>
            <a:fillRect/>
          </a:stretch>
        </p:blipFill>
        <p:spPr>
          <a:xfrm>
            <a:off x="7291775" y="851350"/>
            <a:ext cx="1396000" cy="1597057"/>
          </a:xfrm>
          <a:prstGeom prst="rect">
            <a:avLst/>
          </a:prstGeom>
          <a:noFill/>
          <a:ln>
            <a:noFill/>
          </a:ln>
        </p:spPr>
      </p:pic>
      <p:sp>
        <p:nvSpPr>
          <p:cNvPr id="353" name="Google Shape;353;p39"/>
          <p:cNvSpPr txBox="1"/>
          <p:nvPr/>
        </p:nvSpPr>
        <p:spPr>
          <a:xfrm>
            <a:off x="828050" y="2396450"/>
            <a:ext cx="3337200" cy="1830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Lato"/>
                <a:ea typeface="Lato"/>
                <a:cs typeface="Lato"/>
                <a:sym typeface="Lato"/>
              </a:rPr>
              <a:t>‘불/친절’  have been clustered </a:t>
            </a:r>
            <a:endParaRPr>
              <a:latin typeface="Lato"/>
              <a:ea typeface="Lato"/>
              <a:cs typeface="Lato"/>
              <a:sym typeface="Lato"/>
            </a:endParaRPr>
          </a:p>
          <a:p>
            <a:pPr marL="0" lvl="0" indent="0" algn="l" rtl="0">
              <a:spcBef>
                <a:spcPts val="0"/>
              </a:spcBef>
              <a:spcAft>
                <a:spcPts val="0"/>
              </a:spcAft>
              <a:buNone/>
            </a:pPr>
            <a:endParaRPr>
              <a:latin typeface="Lato"/>
              <a:ea typeface="Lato"/>
              <a:cs typeface="Lato"/>
              <a:sym typeface="Lato"/>
            </a:endParaRPr>
          </a:p>
          <a:p>
            <a:pPr marL="0" lvl="0" indent="0" algn="l" rtl="0">
              <a:spcBef>
                <a:spcPts val="0"/>
              </a:spcBef>
              <a:spcAft>
                <a:spcPts val="0"/>
              </a:spcAft>
              <a:buNone/>
            </a:pPr>
            <a:r>
              <a:rPr lang="en">
                <a:latin typeface="Lato"/>
                <a:ea typeface="Lato"/>
                <a:cs typeface="Lato"/>
                <a:sym typeface="Lato"/>
              </a:rPr>
              <a:t>‘그냥’, ‘별로’  :  mostly used as negative</a:t>
            </a:r>
            <a:endParaRPr>
              <a:latin typeface="Lato"/>
              <a:ea typeface="Lato"/>
              <a:cs typeface="Lato"/>
              <a:sym typeface="Lato"/>
            </a:endParaRPr>
          </a:p>
          <a:p>
            <a:pPr marL="0" lvl="0" indent="0" algn="l" rtl="0">
              <a:spcBef>
                <a:spcPts val="0"/>
              </a:spcBef>
              <a:spcAft>
                <a:spcPts val="0"/>
              </a:spcAft>
              <a:buNone/>
            </a:pPr>
            <a:endParaRPr>
              <a:latin typeface="Lato"/>
              <a:ea typeface="Lato"/>
              <a:cs typeface="Lato"/>
              <a:sym typeface="Lato"/>
            </a:endParaRPr>
          </a:p>
          <a:p>
            <a:pPr marL="0" lvl="0" indent="0" algn="l" rtl="0">
              <a:spcBef>
                <a:spcPts val="0"/>
              </a:spcBef>
              <a:spcAft>
                <a:spcPts val="0"/>
              </a:spcAft>
              <a:buNone/>
            </a:pPr>
            <a:r>
              <a:rPr lang="en">
                <a:latin typeface="Lato"/>
                <a:ea typeface="Lato"/>
                <a:cs typeface="Lato"/>
                <a:sym typeface="Lato"/>
              </a:rPr>
              <a:t>‘아쉽’ used a lot  → there are disappointing parts  even when it is good in overall</a:t>
            </a:r>
            <a:endParaRPr>
              <a:latin typeface="Lato"/>
              <a:ea typeface="Lato"/>
              <a:cs typeface="Lato"/>
              <a:sym typeface="Lato"/>
            </a:endParaRPr>
          </a:p>
          <a:p>
            <a:pPr marL="0" lvl="0" indent="0" algn="l" rtl="0">
              <a:spcBef>
                <a:spcPts val="0"/>
              </a:spcBef>
              <a:spcAft>
                <a:spcPts val="0"/>
              </a:spcAft>
              <a:buNone/>
            </a:pPr>
            <a:endParaRPr>
              <a:latin typeface="Lato"/>
              <a:ea typeface="Lato"/>
              <a:cs typeface="Lato"/>
              <a:sym typeface="Lato"/>
            </a:endParaRPr>
          </a:p>
          <a:p>
            <a:pPr marL="0" lvl="0" indent="0" algn="l" rtl="0">
              <a:spcBef>
                <a:spcPts val="0"/>
              </a:spcBef>
              <a:spcAft>
                <a:spcPts val="0"/>
              </a:spcAft>
              <a:buNone/>
            </a:pPr>
            <a:r>
              <a:rPr lang="en">
                <a:latin typeface="Lato"/>
                <a:ea typeface="Lato"/>
                <a:cs typeface="Lato"/>
                <a:sym typeface="Lato"/>
              </a:rPr>
              <a:t>‘분하다’ is unexpectedly clustered together</a:t>
            </a:r>
            <a:endParaRPr>
              <a:latin typeface="Lato"/>
              <a:ea typeface="Lato"/>
              <a:cs typeface="Lato"/>
              <a:sym typeface="Lato"/>
            </a:endParaRPr>
          </a:p>
          <a:p>
            <a:pPr marL="0" lvl="0" indent="0" algn="l" rtl="0">
              <a:spcBef>
                <a:spcPts val="0"/>
              </a:spcBef>
              <a:spcAft>
                <a:spcPts val="0"/>
              </a:spcAft>
              <a:buNone/>
            </a:pPr>
            <a:endParaRPr>
              <a:latin typeface="Lato"/>
              <a:ea typeface="Lato"/>
              <a:cs typeface="Lato"/>
              <a:sym typeface="Lato"/>
            </a:endParaRPr>
          </a:p>
          <a:p>
            <a:pPr marL="0" lvl="0" indent="0" algn="l" rtl="0">
              <a:spcBef>
                <a:spcPts val="0"/>
              </a:spcBef>
              <a:spcAft>
                <a:spcPts val="0"/>
              </a:spcAft>
              <a:buNone/>
            </a:pPr>
            <a:endParaRPr>
              <a:latin typeface="Lato"/>
              <a:ea typeface="Lato"/>
              <a:cs typeface="Lato"/>
              <a:sym typeface="Lato"/>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358" name="Google Shape;358;p40"/>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a:t>taste_feature_cluster</a:t>
            </a:r>
            <a:endParaRPr sz="2000"/>
          </a:p>
        </p:txBody>
      </p:sp>
      <p:pic>
        <p:nvPicPr>
          <p:cNvPr id="359" name="Google Shape;359;p40"/>
          <p:cNvPicPr preferRelativeResize="0"/>
          <p:nvPr/>
        </p:nvPicPr>
        <p:blipFill>
          <a:blip r:embed="rId3">
            <a:alphaModFix/>
          </a:blip>
          <a:stretch>
            <a:fillRect/>
          </a:stretch>
        </p:blipFill>
        <p:spPr>
          <a:xfrm>
            <a:off x="4158949" y="638200"/>
            <a:ext cx="1446675" cy="4436924"/>
          </a:xfrm>
          <a:prstGeom prst="rect">
            <a:avLst/>
          </a:prstGeom>
          <a:noFill/>
          <a:ln>
            <a:noFill/>
          </a:ln>
        </p:spPr>
      </p:pic>
      <p:pic>
        <p:nvPicPr>
          <p:cNvPr id="360" name="Google Shape;360;p40"/>
          <p:cNvPicPr preferRelativeResize="0"/>
          <p:nvPr/>
        </p:nvPicPr>
        <p:blipFill>
          <a:blip r:embed="rId4">
            <a:alphaModFix/>
          </a:blip>
          <a:stretch>
            <a:fillRect/>
          </a:stretch>
        </p:blipFill>
        <p:spPr>
          <a:xfrm>
            <a:off x="5605625" y="638200"/>
            <a:ext cx="1506758" cy="4436924"/>
          </a:xfrm>
          <a:prstGeom prst="rect">
            <a:avLst/>
          </a:prstGeom>
          <a:noFill/>
          <a:ln>
            <a:noFill/>
          </a:ln>
        </p:spPr>
      </p:pic>
      <p:pic>
        <p:nvPicPr>
          <p:cNvPr id="361" name="Google Shape;361;p40"/>
          <p:cNvPicPr preferRelativeResize="0"/>
          <p:nvPr/>
        </p:nvPicPr>
        <p:blipFill>
          <a:blip r:embed="rId5">
            <a:alphaModFix/>
          </a:blip>
          <a:stretch>
            <a:fillRect/>
          </a:stretch>
        </p:blipFill>
        <p:spPr>
          <a:xfrm>
            <a:off x="6891375" y="638200"/>
            <a:ext cx="1446675" cy="1610558"/>
          </a:xfrm>
          <a:prstGeom prst="rect">
            <a:avLst/>
          </a:prstGeom>
          <a:noFill/>
          <a:ln>
            <a:noFill/>
          </a:ln>
        </p:spPr>
      </p:pic>
      <p:sp>
        <p:nvSpPr>
          <p:cNvPr id="362" name="Google Shape;362;p40"/>
          <p:cNvSpPr txBox="1"/>
          <p:nvPr/>
        </p:nvSpPr>
        <p:spPr>
          <a:xfrm>
            <a:off x="729450" y="2145850"/>
            <a:ext cx="3429600" cy="2425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Lato"/>
                <a:ea typeface="Lato"/>
                <a:cs typeface="Lato"/>
                <a:sym typeface="Lato"/>
              </a:rPr>
              <a:t>“평범” , ”아쉽다” → Negative </a:t>
            </a:r>
            <a:endParaRPr>
              <a:latin typeface="Lato"/>
              <a:ea typeface="Lato"/>
              <a:cs typeface="Lato"/>
              <a:sym typeface="Lato"/>
            </a:endParaRPr>
          </a:p>
          <a:p>
            <a:pPr marL="0" lvl="0" indent="0" algn="l" rtl="0">
              <a:spcBef>
                <a:spcPts val="0"/>
              </a:spcBef>
              <a:spcAft>
                <a:spcPts val="0"/>
              </a:spcAft>
              <a:buNone/>
            </a:pPr>
            <a:endParaRPr>
              <a:latin typeface="Lato"/>
              <a:ea typeface="Lato"/>
              <a:cs typeface="Lato"/>
              <a:sym typeface="Lato"/>
            </a:endParaRPr>
          </a:p>
          <a:p>
            <a:pPr marL="0" lvl="0" indent="0" algn="l" rtl="0">
              <a:spcBef>
                <a:spcPts val="0"/>
              </a:spcBef>
              <a:spcAft>
                <a:spcPts val="0"/>
              </a:spcAft>
              <a:buNone/>
            </a:pPr>
            <a:r>
              <a:rPr lang="en">
                <a:latin typeface="Lato"/>
                <a:ea typeface="Lato"/>
                <a:cs typeface="Lato"/>
                <a:sym typeface="Lato"/>
              </a:rPr>
              <a:t>“짜다" is could be found in various classes. </a:t>
            </a:r>
            <a:endParaRPr>
              <a:latin typeface="Lato"/>
              <a:ea typeface="Lato"/>
              <a:cs typeface="Lato"/>
              <a:sym typeface="Lato"/>
            </a:endParaRPr>
          </a:p>
          <a:p>
            <a:pPr marL="0" lvl="0" indent="0" algn="l" rtl="0">
              <a:spcBef>
                <a:spcPts val="0"/>
              </a:spcBef>
              <a:spcAft>
                <a:spcPts val="0"/>
              </a:spcAft>
              <a:buNone/>
            </a:pPr>
            <a:r>
              <a:rPr lang="en">
                <a:latin typeface="Lato"/>
                <a:ea typeface="Lato"/>
                <a:cs typeface="Lato"/>
                <a:sym typeface="Lato"/>
              </a:rPr>
              <a:t>→ not objective ( depends on person )</a:t>
            </a:r>
            <a:endParaRPr>
              <a:latin typeface="Lato"/>
              <a:ea typeface="Lato"/>
              <a:cs typeface="Lato"/>
              <a:sym typeface="Lato"/>
            </a:endParaRPr>
          </a:p>
          <a:p>
            <a:pPr marL="0" lvl="0" indent="0" algn="l" rtl="0">
              <a:spcBef>
                <a:spcPts val="0"/>
              </a:spcBef>
              <a:spcAft>
                <a:spcPts val="0"/>
              </a:spcAft>
              <a:buNone/>
            </a:pPr>
            <a:endParaRPr>
              <a:latin typeface="Lato"/>
              <a:ea typeface="Lato"/>
              <a:cs typeface="Lato"/>
              <a:sym typeface="Lato"/>
            </a:endParaRPr>
          </a:p>
          <a:p>
            <a:pPr marL="0" lvl="0" indent="0" algn="l" rtl="0">
              <a:spcBef>
                <a:spcPts val="0"/>
              </a:spcBef>
              <a:spcAft>
                <a:spcPts val="0"/>
              </a:spcAft>
              <a:buNone/>
            </a:pPr>
            <a:r>
              <a:rPr lang="en">
                <a:latin typeface="Lato"/>
                <a:ea typeface="Lato"/>
                <a:cs typeface="Lato"/>
                <a:sym typeface="Lato"/>
              </a:rPr>
              <a:t>“부드럽다” is used with positive words </a:t>
            </a:r>
            <a:endParaRPr>
              <a:latin typeface="Lato"/>
              <a:ea typeface="Lato"/>
              <a:cs typeface="Lato"/>
              <a:sym typeface="Lato"/>
            </a:endParaRPr>
          </a:p>
          <a:p>
            <a:pPr marL="0" lvl="0" indent="0" algn="l" rtl="0">
              <a:spcBef>
                <a:spcPts val="0"/>
              </a:spcBef>
              <a:spcAft>
                <a:spcPts val="0"/>
              </a:spcAft>
              <a:buNone/>
            </a:pPr>
            <a:endParaRPr>
              <a:latin typeface="Lato"/>
              <a:ea typeface="Lato"/>
              <a:cs typeface="Lato"/>
              <a:sym typeface="Lato"/>
            </a:endParaRPr>
          </a:p>
          <a:p>
            <a:pPr marL="0" lvl="0" indent="0" algn="l" rtl="0">
              <a:spcBef>
                <a:spcPts val="0"/>
              </a:spcBef>
              <a:spcAft>
                <a:spcPts val="0"/>
              </a:spcAft>
              <a:buNone/>
            </a:pPr>
            <a:r>
              <a:rPr lang="en">
                <a:latin typeface="Lato"/>
                <a:ea typeface="Lato"/>
                <a:cs typeface="Lato"/>
                <a:sym typeface="Lato"/>
              </a:rPr>
              <a:t>Taste (ex. salty)  depends on person However, we can identify definite positive word and negative word about texture </a:t>
            </a:r>
            <a:endParaRPr>
              <a:latin typeface="Lato"/>
              <a:ea typeface="Lato"/>
              <a:cs typeface="Lato"/>
              <a:sym typeface="Lato"/>
            </a:endParaRPr>
          </a:p>
          <a:p>
            <a:pPr marL="0" lvl="0" indent="0" algn="l" rtl="0">
              <a:spcBef>
                <a:spcPts val="0"/>
              </a:spcBef>
              <a:spcAft>
                <a:spcPts val="0"/>
              </a:spcAft>
              <a:buNone/>
            </a:pPr>
            <a:endParaRPr>
              <a:latin typeface="Lato"/>
              <a:ea typeface="Lato"/>
              <a:cs typeface="Lato"/>
              <a:sym typeface="Lato"/>
            </a:endParaRPr>
          </a:p>
          <a:p>
            <a:pPr marL="0" lvl="0" indent="0" algn="l" rtl="0">
              <a:spcBef>
                <a:spcPts val="0"/>
              </a:spcBef>
              <a:spcAft>
                <a:spcPts val="0"/>
              </a:spcAft>
              <a:buNone/>
            </a:pPr>
            <a:endParaRPr>
              <a:latin typeface="Lato"/>
              <a:ea typeface="Lato"/>
              <a:cs typeface="Lato"/>
              <a:sym typeface="Lato"/>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Google Shape;367;p41"/>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a:t>cost_feature_cluster</a:t>
            </a:r>
            <a:endParaRPr sz="2000"/>
          </a:p>
        </p:txBody>
      </p:sp>
      <p:pic>
        <p:nvPicPr>
          <p:cNvPr id="368" name="Google Shape;368;p41"/>
          <p:cNvPicPr preferRelativeResize="0"/>
          <p:nvPr/>
        </p:nvPicPr>
        <p:blipFill>
          <a:blip r:embed="rId3">
            <a:alphaModFix/>
          </a:blip>
          <a:stretch>
            <a:fillRect/>
          </a:stretch>
        </p:blipFill>
        <p:spPr>
          <a:xfrm>
            <a:off x="4342400" y="608275"/>
            <a:ext cx="1462050" cy="4450551"/>
          </a:xfrm>
          <a:prstGeom prst="rect">
            <a:avLst/>
          </a:prstGeom>
          <a:noFill/>
          <a:ln>
            <a:noFill/>
          </a:ln>
        </p:spPr>
      </p:pic>
      <p:pic>
        <p:nvPicPr>
          <p:cNvPr id="369" name="Google Shape;369;p41"/>
          <p:cNvPicPr preferRelativeResize="0"/>
          <p:nvPr/>
        </p:nvPicPr>
        <p:blipFill>
          <a:blip r:embed="rId4">
            <a:alphaModFix/>
          </a:blip>
          <a:stretch>
            <a:fillRect/>
          </a:stretch>
        </p:blipFill>
        <p:spPr>
          <a:xfrm>
            <a:off x="5611200" y="608275"/>
            <a:ext cx="1462051" cy="4405576"/>
          </a:xfrm>
          <a:prstGeom prst="rect">
            <a:avLst/>
          </a:prstGeom>
          <a:noFill/>
          <a:ln>
            <a:noFill/>
          </a:ln>
        </p:spPr>
      </p:pic>
      <p:pic>
        <p:nvPicPr>
          <p:cNvPr id="370" name="Google Shape;370;p41"/>
          <p:cNvPicPr preferRelativeResize="0"/>
          <p:nvPr/>
        </p:nvPicPr>
        <p:blipFill>
          <a:blip r:embed="rId5">
            <a:alphaModFix/>
          </a:blip>
          <a:stretch>
            <a:fillRect/>
          </a:stretch>
        </p:blipFill>
        <p:spPr>
          <a:xfrm>
            <a:off x="6921775" y="608275"/>
            <a:ext cx="1496376" cy="911587"/>
          </a:xfrm>
          <a:prstGeom prst="rect">
            <a:avLst/>
          </a:prstGeom>
          <a:noFill/>
          <a:ln>
            <a:noFill/>
          </a:ln>
        </p:spPr>
      </p:pic>
      <p:sp>
        <p:nvSpPr>
          <p:cNvPr id="371" name="Google Shape;371;p41"/>
          <p:cNvSpPr txBox="1"/>
          <p:nvPr/>
        </p:nvSpPr>
        <p:spPr>
          <a:xfrm>
            <a:off x="660975" y="2090900"/>
            <a:ext cx="3107400" cy="1830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a:highlight>
                  <a:srgbClr val="FDFDFD"/>
                </a:highlight>
                <a:latin typeface="Lato"/>
                <a:ea typeface="Lato"/>
                <a:cs typeface="Lato"/>
                <a:sym typeface="Lato"/>
              </a:rPr>
              <a:t>Cost was not expressed in various words.</a:t>
            </a:r>
            <a:endParaRPr>
              <a:highlight>
                <a:srgbClr val="FDFDFD"/>
              </a:highlight>
              <a:latin typeface="Lato"/>
              <a:ea typeface="Lato"/>
              <a:cs typeface="Lato"/>
              <a:sym typeface="Lato"/>
            </a:endParaRPr>
          </a:p>
          <a:p>
            <a:pPr marL="0" lvl="0" indent="0" algn="l" rtl="0">
              <a:lnSpc>
                <a:spcPct val="100000"/>
              </a:lnSpc>
              <a:spcBef>
                <a:spcPts val="0"/>
              </a:spcBef>
              <a:spcAft>
                <a:spcPts val="0"/>
              </a:spcAft>
              <a:buNone/>
            </a:pPr>
            <a:endParaRPr>
              <a:highlight>
                <a:srgbClr val="FDFDFD"/>
              </a:highlight>
              <a:latin typeface="Lato"/>
              <a:ea typeface="Lato"/>
              <a:cs typeface="Lato"/>
              <a:sym typeface="Lato"/>
            </a:endParaRPr>
          </a:p>
          <a:p>
            <a:pPr marL="0" lvl="0" indent="0" algn="l" rtl="0">
              <a:lnSpc>
                <a:spcPct val="100000"/>
              </a:lnSpc>
              <a:spcBef>
                <a:spcPts val="0"/>
              </a:spcBef>
              <a:spcAft>
                <a:spcPts val="0"/>
              </a:spcAft>
              <a:buNone/>
            </a:pPr>
            <a:r>
              <a:rPr lang="en">
                <a:highlight>
                  <a:srgbClr val="FDFDFD"/>
                </a:highlight>
                <a:latin typeface="Lato"/>
                <a:ea typeface="Lato"/>
                <a:cs typeface="Lato"/>
                <a:sym typeface="Lato"/>
              </a:rPr>
              <a:t>Unexpectedly, ‘싸다’ and ‘비싸다 were often used at the same time.</a:t>
            </a:r>
            <a:endParaRPr>
              <a:highlight>
                <a:srgbClr val="FDFDFD"/>
              </a:highlight>
              <a:latin typeface="Lato"/>
              <a:ea typeface="Lato"/>
              <a:cs typeface="Lato"/>
              <a:sym typeface="Lato"/>
            </a:endParaRPr>
          </a:p>
          <a:p>
            <a:pPr marL="0" lvl="0" indent="0" algn="l" rtl="0">
              <a:lnSpc>
                <a:spcPct val="100000"/>
              </a:lnSpc>
              <a:spcBef>
                <a:spcPts val="0"/>
              </a:spcBef>
              <a:spcAft>
                <a:spcPts val="0"/>
              </a:spcAft>
              <a:buNone/>
            </a:pPr>
            <a:endParaRPr>
              <a:highlight>
                <a:srgbClr val="FDFDFD"/>
              </a:highlight>
              <a:latin typeface="Lato"/>
              <a:ea typeface="Lato"/>
              <a:cs typeface="Lato"/>
              <a:sym typeface="Lato"/>
            </a:endParaRPr>
          </a:p>
          <a:p>
            <a:pPr marL="0" lvl="0" indent="0" algn="l" rtl="0">
              <a:lnSpc>
                <a:spcPct val="100000"/>
              </a:lnSpc>
              <a:spcBef>
                <a:spcPts val="0"/>
              </a:spcBef>
              <a:spcAft>
                <a:spcPts val="0"/>
              </a:spcAft>
              <a:buNone/>
            </a:pPr>
            <a:r>
              <a:rPr lang="en">
                <a:highlight>
                  <a:srgbClr val="FDFDFD"/>
                </a:highlight>
                <a:latin typeface="Lato"/>
                <a:ea typeface="Lato"/>
                <a:cs typeface="Lato"/>
                <a:sym typeface="Lato"/>
              </a:rPr>
              <a:t>The contradictory words were used at the same time to enhance its meaning.</a:t>
            </a:r>
            <a:endParaRPr>
              <a:highlight>
                <a:srgbClr val="FDFDFD"/>
              </a:highlight>
              <a:latin typeface="Lato"/>
              <a:ea typeface="Lato"/>
              <a:cs typeface="Lato"/>
              <a:sym typeface="Lato"/>
            </a:endParaRPr>
          </a:p>
          <a:p>
            <a:pPr marL="0" lvl="0" indent="0" algn="l" rtl="0">
              <a:lnSpc>
                <a:spcPct val="100000"/>
              </a:lnSpc>
              <a:spcBef>
                <a:spcPts val="0"/>
              </a:spcBef>
              <a:spcAft>
                <a:spcPts val="0"/>
              </a:spcAft>
              <a:buNone/>
            </a:pPr>
            <a:endParaRPr>
              <a:highlight>
                <a:srgbClr val="FDFDFD"/>
              </a:highlight>
              <a:latin typeface="Lato"/>
              <a:ea typeface="Lato"/>
              <a:cs typeface="Lato"/>
              <a:sym typeface="Lato"/>
            </a:endParaRPr>
          </a:p>
          <a:p>
            <a:pPr marL="0" lvl="0" indent="0" algn="l" rtl="0">
              <a:lnSpc>
                <a:spcPct val="100000"/>
              </a:lnSpc>
              <a:spcBef>
                <a:spcPts val="0"/>
              </a:spcBef>
              <a:spcAft>
                <a:spcPts val="0"/>
              </a:spcAft>
              <a:buNone/>
            </a:pPr>
            <a:r>
              <a:rPr lang="en">
                <a:highlight>
                  <a:srgbClr val="FDFDFD"/>
                </a:highlight>
                <a:latin typeface="Lato"/>
                <a:ea typeface="Lato"/>
                <a:cs typeface="Lato"/>
                <a:sym typeface="Lato"/>
              </a:rPr>
              <a:t>Ex) “맛은 좋은데 비싸다" , “양은 적은데 비싸다"</a:t>
            </a:r>
            <a:endParaRPr>
              <a:highlight>
                <a:srgbClr val="FDFDFD"/>
              </a:highlight>
              <a:latin typeface="Lato"/>
              <a:ea typeface="Lato"/>
              <a:cs typeface="Lato"/>
              <a:sym typeface="Lato"/>
            </a:endParaRPr>
          </a:p>
          <a:p>
            <a:pPr marL="0" lvl="0" indent="0" algn="l" rtl="0">
              <a:lnSpc>
                <a:spcPct val="100000"/>
              </a:lnSpc>
              <a:spcBef>
                <a:spcPts val="0"/>
              </a:spcBef>
              <a:spcAft>
                <a:spcPts val="0"/>
              </a:spcAft>
              <a:buNone/>
            </a:pPr>
            <a:endParaRPr>
              <a:latin typeface="Lato"/>
              <a:ea typeface="Lato"/>
              <a:cs typeface="Lato"/>
              <a:sym typeface="Lato"/>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Goal</a:t>
            </a:r>
            <a:endParaRPr/>
          </a:p>
        </p:txBody>
      </p:sp>
      <p:sp>
        <p:nvSpPr>
          <p:cNvPr id="99" name="Google Shape;99;p15"/>
          <p:cNvSpPr txBox="1">
            <a:spLocks noGrp="1"/>
          </p:cNvSpPr>
          <p:nvPr>
            <p:ph type="body" idx="1"/>
          </p:nvPr>
        </p:nvSpPr>
        <p:spPr>
          <a:xfrm>
            <a:off x="729450" y="2109250"/>
            <a:ext cx="7688700" cy="22611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Clr>
                <a:srgbClr val="000000"/>
              </a:buClr>
              <a:buSzPts val="1600"/>
              <a:buChar char="●"/>
            </a:pPr>
            <a:r>
              <a:rPr lang="en" sz="1600">
                <a:solidFill>
                  <a:srgbClr val="000000"/>
                </a:solidFill>
              </a:rPr>
              <a:t>Our project goal is to compare and find insights of Korean and foreigner’s restaurant reviews through Mangoplate and Tripadvisor </a:t>
            </a:r>
            <a:endParaRPr sz="1600">
              <a:solidFill>
                <a:srgbClr val="000000"/>
              </a:solidFill>
            </a:endParaRPr>
          </a:p>
          <a:p>
            <a:pPr marL="457200" lvl="0" indent="0" algn="l" rtl="0">
              <a:spcBef>
                <a:spcPts val="0"/>
              </a:spcBef>
              <a:spcAft>
                <a:spcPts val="0"/>
              </a:spcAft>
              <a:buNone/>
            </a:pPr>
            <a:endParaRPr sz="1600">
              <a:solidFill>
                <a:srgbClr val="000000"/>
              </a:solidFill>
            </a:endParaRPr>
          </a:p>
          <a:p>
            <a:pPr marL="457200" lvl="0" indent="-330200" algn="l" rtl="0">
              <a:spcBef>
                <a:spcPts val="0"/>
              </a:spcBef>
              <a:spcAft>
                <a:spcPts val="0"/>
              </a:spcAft>
              <a:buClr>
                <a:srgbClr val="000000"/>
              </a:buClr>
              <a:buSzPts val="1600"/>
              <a:buChar char="●"/>
            </a:pPr>
            <a:r>
              <a:rPr lang="en" sz="1600">
                <a:solidFill>
                  <a:srgbClr val="000000"/>
                </a:solidFill>
                <a:highlight>
                  <a:srgbClr val="FDFDFD"/>
                </a:highlight>
              </a:rPr>
              <a:t>Through analyzing the reviews, we compare the difference in Koreans and foreigners’ perspective in evaluating restaurants regarding taste of the food, price, service quality and atmosphere features by using Naive Bayes model’s coefficient, word cloud and K-means clustering.</a:t>
            </a:r>
            <a:endParaRPr sz="1600">
              <a:solidFill>
                <a:srgbClr val="000000"/>
              </a:solidFill>
              <a:highlight>
                <a:srgbClr val="FDFDFD"/>
              </a:highlight>
            </a:endParaRPr>
          </a:p>
          <a:p>
            <a:pPr marL="457200" lvl="0" indent="0" algn="l" rtl="0">
              <a:spcBef>
                <a:spcPts val="0"/>
              </a:spcBef>
              <a:spcAft>
                <a:spcPts val="0"/>
              </a:spcAft>
              <a:buNone/>
            </a:pPr>
            <a:endParaRPr sz="1600">
              <a:solidFill>
                <a:srgbClr val="000000"/>
              </a:solidFill>
              <a:highlight>
                <a:srgbClr val="FDFDFD"/>
              </a:highlight>
            </a:endParaRPr>
          </a:p>
          <a:p>
            <a:pPr marL="0" lvl="0" indent="0" algn="l" rtl="0">
              <a:spcBef>
                <a:spcPts val="0"/>
              </a:spcBef>
              <a:spcAft>
                <a:spcPts val="0"/>
              </a:spcAft>
              <a:buNone/>
            </a:pPr>
            <a:endParaRPr sz="1600">
              <a:solidFill>
                <a:srgbClr val="000000"/>
              </a:solidFill>
              <a:highlight>
                <a:srgbClr val="FDFDFD"/>
              </a:highlight>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42"/>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a:t>atmosphere_feature_cluster</a:t>
            </a:r>
            <a:endParaRPr sz="2000"/>
          </a:p>
        </p:txBody>
      </p:sp>
      <p:pic>
        <p:nvPicPr>
          <p:cNvPr id="377" name="Google Shape;377;p42"/>
          <p:cNvPicPr preferRelativeResize="0"/>
          <p:nvPr/>
        </p:nvPicPr>
        <p:blipFill>
          <a:blip r:embed="rId3">
            <a:alphaModFix/>
          </a:blip>
          <a:stretch>
            <a:fillRect/>
          </a:stretch>
        </p:blipFill>
        <p:spPr>
          <a:xfrm>
            <a:off x="4468475" y="569825"/>
            <a:ext cx="1533525" cy="4528773"/>
          </a:xfrm>
          <a:prstGeom prst="rect">
            <a:avLst/>
          </a:prstGeom>
          <a:noFill/>
          <a:ln>
            <a:noFill/>
          </a:ln>
        </p:spPr>
      </p:pic>
      <p:pic>
        <p:nvPicPr>
          <p:cNvPr id="378" name="Google Shape;378;p42"/>
          <p:cNvPicPr preferRelativeResize="0"/>
          <p:nvPr/>
        </p:nvPicPr>
        <p:blipFill>
          <a:blip r:embed="rId4">
            <a:alphaModFix/>
          </a:blip>
          <a:stretch>
            <a:fillRect/>
          </a:stretch>
        </p:blipFill>
        <p:spPr>
          <a:xfrm>
            <a:off x="5761800" y="569825"/>
            <a:ext cx="1624892" cy="4528773"/>
          </a:xfrm>
          <a:prstGeom prst="rect">
            <a:avLst/>
          </a:prstGeom>
          <a:noFill/>
          <a:ln>
            <a:noFill/>
          </a:ln>
        </p:spPr>
      </p:pic>
      <p:pic>
        <p:nvPicPr>
          <p:cNvPr id="379" name="Google Shape;379;p42"/>
          <p:cNvPicPr preferRelativeResize="0"/>
          <p:nvPr/>
        </p:nvPicPr>
        <p:blipFill>
          <a:blip r:embed="rId5">
            <a:alphaModFix/>
          </a:blip>
          <a:stretch>
            <a:fillRect/>
          </a:stretch>
        </p:blipFill>
        <p:spPr>
          <a:xfrm>
            <a:off x="7172475" y="573425"/>
            <a:ext cx="1533525" cy="1911739"/>
          </a:xfrm>
          <a:prstGeom prst="rect">
            <a:avLst/>
          </a:prstGeom>
          <a:noFill/>
          <a:ln>
            <a:noFill/>
          </a:ln>
        </p:spPr>
      </p:pic>
      <p:sp>
        <p:nvSpPr>
          <p:cNvPr id="380" name="Google Shape;380;p42"/>
          <p:cNvSpPr txBox="1"/>
          <p:nvPr/>
        </p:nvSpPr>
        <p:spPr>
          <a:xfrm>
            <a:off x="660975" y="2408400"/>
            <a:ext cx="3107400" cy="1830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highlight>
                  <a:srgbClr val="FDFDFD"/>
                </a:highlight>
                <a:latin typeface="Microsoft Yahei"/>
                <a:ea typeface="Microsoft Yahei"/>
                <a:cs typeface="Microsoft Yahei"/>
                <a:sym typeface="Microsoft Yahei"/>
              </a:rPr>
              <a:t>Unlike Cost feature, words related to mood tend to be come up with negative only or positive only </a:t>
            </a:r>
            <a:endParaRPr sz="1000">
              <a:latin typeface="Lato"/>
              <a:ea typeface="Lato"/>
              <a:cs typeface="Lato"/>
              <a:sym typeface="Lato"/>
            </a:endParaRPr>
          </a:p>
          <a:p>
            <a:pPr marL="0" lvl="0" indent="0" algn="l" rtl="0">
              <a:spcBef>
                <a:spcPts val="0"/>
              </a:spcBef>
              <a:spcAft>
                <a:spcPts val="0"/>
              </a:spcAft>
              <a:buNone/>
            </a:pPr>
            <a:endParaRPr>
              <a:latin typeface="Lato"/>
              <a:ea typeface="Lato"/>
              <a:cs typeface="Lato"/>
              <a:sym typeface="Lato"/>
            </a:endParaRPr>
          </a:p>
          <a:p>
            <a:pPr marL="0" lvl="0" indent="0" algn="l" rtl="0">
              <a:spcBef>
                <a:spcPts val="0"/>
              </a:spcBef>
              <a:spcAft>
                <a:spcPts val="0"/>
              </a:spcAft>
              <a:buNone/>
            </a:pPr>
            <a:endParaRPr>
              <a:latin typeface="Lato"/>
              <a:ea typeface="Lato"/>
              <a:cs typeface="Lato"/>
              <a:sym typeface="Lato"/>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Google Shape;385;p43"/>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Insights</a:t>
            </a:r>
            <a:endParaRPr/>
          </a:p>
        </p:txBody>
      </p:sp>
      <p:sp>
        <p:nvSpPr>
          <p:cNvPr id="386" name="Google Shape;386;p43"/>
          <p:cNvSpPr txBox="1">
            <a:spLocks noGrp="1"/>
          </p:cNvSpPr>
          <p:nvPr>
            <p:ph type="body" idx="1"/>
          </p:nvPr>
        </p:nvSpPr>
        <p:spPr>
          <a:xfrm>
            <a:off x="782650" y="2078875"/>
            <a:ext cx="4194000" cy="226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English</a:t>
            </a:r>
            <a:endParaRPr b="1"/>
          </a:p>
          <a:p>
            <a:pPr marL="0" lvl="0" indent="0" algn="l" rtl="0">
              <a:spcBef>
                <a:spcPts val="1600"/>
              </a:spcBef>
              <a:spcAft>
                <a:spcPts val="0"/>
              </a:spcAft>
              <a:buNone/>
            </a:pPr>
            <a:r>
              <a:rPr lang="en"/>
              <a:t>There were not that much of negative reviews with low evaluation</a:t>
            </a:r>
            <a:endParaRPr/>
          </a:p>
          <a:p>
            <a:pPr marL="0" lvl="0" indent="0" algn="l" rtl="0">
              <a:spcBef>
                <a:spcPts val="1600"/>
              </a:spcBef>
              <a:spcAft>
                <a:spcPts val="0"/>
              </a:spcAft>
              <a:buNone/>
            </a:pPr>
            <a:r>
              <a:rPr lang="en"/>
              <a:t>There were many commonly used words rather than specific words for certain feature, making it hard to separate them. (ex. good, great). Also,  the common words were used in both positive and negative reviews</a:t>
            </a:r>
            <a:endParaRPr/>
          </a:p>
          <a:p>
            <a:pPr marL="0" lvl="0" indent="0" algn="l" rtl="0">
              <a:spcBef>
                <a:spcPts val="1600"/>
              </a:spcBef>
              <a:spcAft>
                <a:spcPts val="0"/>
              </a:spcAft>
              <a:buNone/>
            </a:pPr>
            <a:r>
              <a:rPr lang="en"/>
              <a:t>A lot of positive words appear in negative reviews →seems like people  wrote positively due to travel. </a:t>
            </a:r>
            <a:endParaRPr/>
          </a:p>
          <a:p>
            <a:pPr marL="0" lvl="0" indent="0" algn="l" rtl="0">
              <a:spcBef>
                <a:spcPts val="1600"/>
              </a:spcBef>
              <a:spcAft>
                <a:spcPts val="1600"/>
              </a:spcAft>
              <a:buNone/>
            </a:pPr>
            <a:endParaRPr/>
          </a:p>
        </p:txBody>
      </p:sp>
      <p:sp>
        <p:nvSpPr>
          <p:cNvPr id="387" name="Google Shape;387;p43"/>
          <p:cNvSpPr txBox="1">
            <a:spLocks noGrp="1"/>
          </p:cNvSpPr>
          <p:nvPr>
            <p:ph type="body" idx="1"/>
          </p:nvPr>
        </p:nvSpPr>
        <p:spPr>
          <a:xfrm>
            <a:off x="5251150" y="2078875"/>
            <a:ext cx="3492900" cy="226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Korea</a:t>
            </a:r>
            <a:endParaRPr b="1"/>
          </a:p>
          <a:p>
            <a:pPr marL="0" lvl="0" indent="0" algn="l" rtl="0">
              <a:spcBef>
                <a:spcPts val="1600"/>
              </a:spcBef>
              <a:spcAft>
                <a:spcPts val="0"/>
              </a:spcAft>
              <a:buNone/>
            </a:pPr>
            <a:r>
              <a:rPr lang="en"/>
              <a:t>Based on many local people reviews , there is clear difference between negative and positive reviews. </a:t>
            </a:r>
            <a:endParaRPr/>
          </a:p>
          <a:p>
            <a:pPr marL="0" lvl="0" indent="0" algn="l" rtl="0">
              <a:spcBef>
                <a:spcPts val="1600"/>
              </a:spcBef>
              <a:spcAft>
                <a:spcPts val="0"/>
              </a:spcAft>
              <a:buNone/>
            </a:pPr>
            <a:r>
              <a:rPr lang="en"/>
              <a:t>However, words that were often used differently than expected existed </a:t>
            </a:r>
            <a:endParaRPr/>
          </a:p>
          <a:p>
            <a:pPr marL="0" lvl="0" indent="0" algn="l" rtl="0">
              <a:spcBef>
                <a:spcPts val="1600"/>
              </a:spcBef>
              <a:spcAft>
                <a:spcPts val="1600"/>
              </a:spcAft>
              <a:buNone/>
            </a:pPr>
            <a:r>
              <a:rPr lang="en"/>
              <a:t> ex) “분하다”</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pic>
        <p:nvPicPr>
          <p:cNvPr id="392" name="Google Shape;392;p44"/>
          <p:cNvPicPr preferRelativeResize="0"/>
          <p:nvPr/>
        </p:nvPicPr>
        <p:blipFill>
          <a:blip r:embed="rId3">
            <a:alphaModFix/>
          </a:blip>
          <a:stretch>
            <a:fillRect/>
          </a:stretch>
        </p:blipFill>
        <p:spPr>
          <a:xfrm>
            <a:off x="2228000" y="1550928"/>
            <a:ext cx="4688000" cy="28293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16"/>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Crawling</a:t>
            </a:r>
            <a:endParaRPr/>
          </a:p>
        </p:txBody>
      </p:sp>
      <p:sp>
        <p:nvSpPr>
          <p:cNvPr id="105" name="Google Shape;105;p16"/>
          <p:cNvSpPr txBox="1">
            <a:spLocks noGrp="1"/>
          </p:cNvSpPr>
          <p:nvPr>
            <p:ph type="body" idx="1"/>
          </p:nvPr>
        </p:nvSpPr>
        <p:spPr>
          <a:xfrm>
            <a:off x="729450" y="2002675"/>
            <a:ext cx="2809800" cy="22611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500">
                <a:solidFill>
                  <a:srgbClr val="000000"/>
                </a:solidFill>
              </a:rPr>
              <a:t>We crawled the reviews of Gangnam-gu, Mapo-gu restaurants from MangoPlate (Korean reviews) and Tripadvisor (English reviews)</a:t>
            </a:r>
            <a:endParaRPr sz="1500">
              <a:solidFill>
                <a:srgbClr val="000000"/>
              </a:solidFill>
            </a:endParaRPr>
          </a:p>
        </p:txBody>
      </p:sp>
      <p:pic>
        <p:nvPicPr>
          <p:cNvPr id="106" name="Google Shape;106;p16"/>
          <p:cNvPicPr preferRelativeResize="0"/>
          <p:nvPr/>
        </p:nvPicPr>
        <p:blipFill>
          <a:blip r:embed="rId3">
            <a:alphaModFix/>
          </a:blip>
          <a:stretch>
            <a:fillRect/>
          </a:stretch>
        </p:blipFill>
        <p:spPr>
          <a:xfrm>
            <a:off x="803200" y="3479275"/>
            <a:ext cx="2457450" cy="1352550"/>
          </a:xfrm>
          <a:prstGeom prst="rect">
            <a:avLst/>
          </a:prstGeom>
          <a:noFill/>
          <a:ln>
            <a:noFill/>
          </a:ln>
        </p:spPr>
      </p:pic>
      <p:pic>
        <p:nvPicPr>
          <p:cNvPr id="107" name="Google Shape;107;p16"/>
          <p:cNvPicPr preferRelativeResize="0"/>
          <p:nvPr/>
        </p:nvPicPr>
        <p:blipFill>
          <a:blip r:embed="rId4">
            <a:alphaModFix/>
          </a:blip>
          <a:stretch>
            <a:fillRect/>
          </a:stretch>
        </p:blipFill>
        <p:spPr>
          <a:xfrm>
            <a:off x="4000300" y="1982097"/>
            <a:ext cx="2228200" cy="2873950"/>
          </a:xfrm>
          <a:prstGeom prst="rect">
            <a:avLst/>
          </a:prstGeom>
          <a:noFill/>
          <a:ln>
            <a:noFill/>
          </a:ln>
        </p:spPr>
      </p:pic>
      <p:pic>
        <p:nvPicPr>
          <p:cNvPr id="108" name="Google Shape;108;p16"/>
          <p:cNvPicPr preferRelativeResize="0"/>
          <p:nvPr/>
        </p:nvPicPr>
        <p:blipFill>
          <a:blip r:embed="rId5">
            <a:alphaModFix/>
          </a:blip>
          <a:stretch>
            <a:fillRect/>
          </a:stretch>
        </p:blipFill>
        <p:spPr>
          <a:xfrm>
            <a:off x="6442550" y="1990547"/>
            <a:ext cx="2457450" cy="2857078"/>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17"/>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Preprocessing (1): TextRank Algorithm</a:t>
            </a:r>
            <a:endParaRPr/>
          </a:p>
        </p:txBody>
      </p:sp>
      <p:sp>
        <p:nvSpPr>
          <p:cNvPr id="114" name="Google Shape;114;p17"/>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50" dirty="0">
                <a:solidFill>
                  <a:srgbClr val="000000"/>
                </a:solidFill>
                <a:highlight>
                  <a:srgbClr val="FDFDFD"/>
                </a:highlight>
                <a:latin typeface="Microsoft Yahei"/>
                <a:ea typeface="Microsoft Yahei"/>
                <a:cs typeface="Microsoft Yahei"/>
                <a:sym typeface="Microsoft Yahei"/>
              </a:rPr>
              <a:t>The Tf-Idf matrix and its transposition matrix is multiplied to obtain the correlation matrix. Through the correlation matrix, the weighted graph between reviews or words can be expressed. We applied the TextRank algorithm using the weighted graph of the words generated.</a:t>
            </a:r>
            <a:endParaRPr sz="1450" dirty="0">
              <a:solidFill>
                <a:srgbClr val="000000"/>
              </a:solidFill>
              <a:highlight>
                <a:srgbClr val="FDFDFD"/>
              </a:highlight>
              <a:latin typeface="Microsoft Yahei"/>
              <a:ea typeface="Microsoft Yahei"/>
              <a:cs typeface="Microsoft Yahei"/>
              <a:sym typeface="Microsoft Yahei"/>
            </a:endParaRPr>
          </a:p>
          <a:p>
            <a:pPr marL="0" lvl="0" indent="0">
              <a:spcBef>
                <a:spcPts val="1600"/>
              </a:spcBef>
              <a:spcAft>
                <a:spcPts val="1600"/>
              </a:spcAft>
              <a:buNone/>
            </a:pPr>
            <a:r>
              <a:rPr lang="en" sz="1450" dirty="0">
                <a:solidFill>
                  <a:srgbClr val="000000"/>
                </a:solidFill>
                <a:highlight>
                  <a:srgbClr val="FDFDFD"/>
                </a:highlight>
                <a:latin typeface="Microsoft Yahei"/>
                <a:ea typeface="Microsoft Yahei"/>
                <a:cs typeface="Microsoft Yahei"/>
                <a:sym typeface="Microsoft Yahei"/>
              </a:rPr>
              <a:t>Through the TextRank algorithm, we sort the words in order of highest Ranking value and create a set of words that represent the reviews of that class. </a:t>
            </a:r>
            <a:r>
              <a:rPr lang="en-US" sz="1450" dirty="0">
                <a:solidFill>
                  <a:srgbClr val="000000"/>
                </a:solidFill>
                <a:latin typeface="Microsoft Yahei"/>
                <a:ea typeface="Microsoft Yahei"/>
                <a:cs typeface="Microsoft Yahei"/>
                <a:sym typeface="Microsoft Yahei"/>
              </a:rPr>
              <a:t>The presence of these selected words was investigated and applied to the Naïve Bayes model.</a:t>
            </a:r>
            <a:endParaRPr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18"/>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Preprocessing (1): TextRank Algorithm</a:t>
            </a:r>
            <a:endParaRPr/>
          </a:p>
        </p:txBody>
      </p:sp>
      <p:sp>
        <p:nvSpPr>
          <p:cNvPr id="120" name="Google Shape;120;p18"/>
          <p:cNvSpPr/>
          <p:nvPr/>
        </p:nvSpPr>
        <p:spPr>
          <a:xfrm>
            <a:off x="782275" y="1984225"/>
            <a:ext cx="828000" cy="5352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8"/>
          <p:cNvSpPr txBox="1"/>
          <p:nvPr/>
        </p:nvSpPr>
        <p:spPr>
          <a:xfrm>
            <a:off x="1937875" y="1855075"/>
            <a:ext cx="5914500" cy="79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The result of the preprocessing using tf-idf was not good regarding the performance of dividing positive and negative reviews.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Moreover, We cannot find any insight from result Data visualization </a:t>
            </a:r>
            <a:endParaRPr/>
          </a:p>
        </p:txBody>
      </p:sp>
      <p:pic>
        <p:nvPicPr>
          <p:cNvPr id="122" name="Google Shape;122;p18"/>
          <p:cNvPicPr preferRelativeResize="0"/>
          <p:nvPr/>
        </p:nvPicPr>
        <p:blipFill>
          <a:blip r:embed="rId3">
            <a:alphaModFix/>
          </a:blip>
          <a:stretch>
            <a:fillRect/>
          </a:stretch>
        </p:blipFill>
        <p:spPr>
          <a:xfrm>
            <a:off x="1948904" y="2426411"/>
            <a:ext cx="2695575" cy="371475"/>
          </a:xfrm>
          <a:prstGeom prst="rect">
            <a:avLst/>
          </a:prstGeom>
          <a:noFill/>
          <a:ln>
            <a:noFill/>
          </a:ln>
        </p:spPr>
      </p:pic>
      <p:pic>
        <p:nvPicPr>
          <p:cNvPr id="123" name="Google Shape;123;p18"/>
          <p:cNvPicPr preferRelativeResize="0"/>
          <p:nvPr/>
        </p:nvPicPr>
        <p:blipFill>
          <a:blip r:embed="rId4">
            <a:alphaModFix/>
          </a:blip>
          <a:stretch>
            <a:fillRect/>
          </a:stretch>
        </p:blipFill>
        <p:spPr>
          <a:xfrm>
            <a:off x="782275" y="3063250"/>
            <a:ext cx="7688701" cy="19278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19"/>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Preprocessing (2): Using N gram</a:t>
            </a:r>
            <a:endParaRPr/>
          </a:p>
        </p:txBody>
      </p:sp>
      <p:sp>
        <p:nvSpPr>
          <p:cNvPr id="129" name="Google Shape;129;p19"/>
          <p:cNvSpPr txBox="1"/>
          <p:nvPr/>
        </p:nvSpPr>
        <p:spPr>
          <a:xfrm>
            <a:off x="799050" y="2060775"/>
            <a:ext cx="7619100" cy="401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We thought that in order to find and compare the certain words related to taste, service, price, and atmosphere in Korean and foreigners’ reviews, the correlation between words was necessary. </a:t>
            </a:r>
            <a:endParaRPr/>
          </a:p>
          <a:p>
            <a:pPr marL="0" lvl="0" indent="0" algn="l" rtl="0">
              <a:spcBef>
                <a:spcPts val="0"/>
              </a:spcBef>
              <a:spcAft>
                <a:spcPts val="0"/>
              </a:spcAft>
              <a:buNone/>
            </a:pPr>
            <a:endParaRPr/>
          </a:p>
          <a:p>
            <a:pPr marL="0" lvl="0" indent="0" algn="l" rtl="0">
              <a:spcBef>
                <a:spcPts val="0"/>
              </a:spcBef>
              <a:spcAft>
                <a:spcPts val="0"/>
              </a:spcAft>
              <a:buNone/>
            </a:pPr>
            <a:r>
              <a:rPr lang="en"/>
              <a:t>That is why we built the model again using N-gram method to find the correlation between the words.</a:t>
            </a:r>
            <a:endParaRPr/>
          </a:p>
          <a:p>
            <a:pPr marL="0" lvl="0" indent="0" algn="l" rtl="0">
              <a:spcBef>
                <a:spcPts val="0"/>
              </a:spcBef>
              <a:spcAft>
                <a:spcPts val="0"/>
              </a:spcAft>
              <a:buNone/>
            </a:pPr>
            <a:endParaRPr>
              <a:latin typeface="Lato"/>
              <a:ea typeface="Lato"/>
              <a:cs typeface="Lato"/>
              <a:sym typeface="Lato"/>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20"/>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Preprocessing (2): Using N gram </a:t>
            </a:r>
            <a:endParaRPr/>
          </a:p>
        </p:txBody>
      </p:sp>
      <p:pic>
        <p:nvPicPr>
          <p:cNvPr id="135" name="Google Shape;135;p20"/>
          <p:cNvPicPr preferRelativeResize="0"/>
          <p:nvPr/>
        </p:nvPicPr>
        <p:blipFill>
          <a:blip r:embed="rId3">
            <a:alphaModFix/>
          </a:blip>
          <a:stretch>
            <a:fillRect/>
          </a:stretch>
        </p:blipFill>
        <p:spPr>
          <a:xfrm>
            <a:off x="4059775" y="1971750"/>
            <a:ext cx="4952874" cy="2937326"/>
          </a:xfrm>
          <a:prstGeom prst="rect">
            <a:avLst/>
          </a:prstGeom>
          <a:noFill/>
          <a:ln>
            <a:noFill/>
          </a:ln>
        </p:spPr>
      </p:pic>
      <p:sp>
        <p:nvSpPr>
          <p:cNvPr id="136" name="Google Shape;136;p20"/>
          <p:cNvSpPr txBox="1"/>
          <p:nvPr/>
        </p:nvSpPr>
        <p:spPr>
          <a:xfrm>
            <a:off x="687649" y="2764300"/>
            <a:ext cx="3424500" cy="104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highlight>
                  <a:srgbClr val="FDFDFD"/>
                </a:highlight>
                <a:latin typeface="Lato"/>
                <a:ea typeface="Lato"/>
                <a:cs typeface="Lato"/>
                <a:sym typeface="Lato"/>
              </a:rPr>
              <a:t>We grouped n words together and tokenize them to find a correlation between the words or words.</a:t>
            </a:r>
            <a:endParaRPr sz="1600">
              <a:latin typeface="Lato"/>
              <a:ea typeface="Lato"/>
              <a:cs typeface="Lato"/>
              <a:sym typeface="Lato"/>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21"/>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Preprocessing (2): Using N gram </a:t>
            </a:r>
            <a:endParaRPr/>
          </a:p>
          <a:p>
            <a:pPr marL="0" lvl="0" indent="0" algn="l" rtl="0">
              <a:spcBef>
                <a:spcPts val="0"/>
              </a:spcBef>
              <a:spcAft>
                <a:spcPts val="0"/>
              </a:spcAft>
              <a:buNone/>
            </a:pPr>
            <a:endParaRPr/>
          </a:p>
        </p:txBody>
      </p:sp>
      <p:sp>
        <p:nvSpPr>
          <p:cNvPr id="142" name="Google Shape;142;p21"/>
          <p:cNvSpPr txBox="1">
            <a:spLocks noGrp="1"/>
          </p:cNvSpPr>
          <p:nvPr>
            <p:ph type="body" idx="1"/>
          </p:nvPr>
        </p:nvSpPr>
        <p:spPr>
          <a:xfrm>
            <a:off x="784475" y="1972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400"/>
              <a:t>We tried to use Ngram for preprocessing the reviews as below, but the result was meaningless.             Even when using 4-grams, only 31 of them were true (1).</a:t>
            </a:r>
            <a:r>
              <a:rPr lang="en"/>
              <a:t>  </a:t>
            </a:r>
            <a:endParaRPr/>
          </a:p>
        </p:txBody>
      </p:sp>
      <p:pic>
        <p:nvPicPr>
          <p:cNvPr id="143" name="Google Shape;143;p21"/>
          <p:cNvPicPr preferRelativeResize="0"/>
          <p:nvPr/>
        </p:nvPicPr>
        <p:blipFill rotWithShape="1">
          <a:blip r:embed="rId3">
            <a:alphaModFix/>
          </a:blip>
          <a:srcRect r="33342" b="23524"/>
          <a:stretch/>
        </p:blipFill>
        <p:spPr>
          <a:xfrm>
            <a:off x="4377917" y="2785395"/>
            <a:ext cx="4462250" cy="2261100"/>
          </a:xfrm>
          <a:prstGeom prst="rect">
            <a:avLst/>
          </a:prstGeom>
          <a:noFill/>
          <a:ln>
            <a:noFill/>
          </a:ln>
        </p:spPr>
      </p:pic>
      <p:pic>
        <p:nvPicPr>
          <p:cNvPr id="144" name="Google Shape;144;p21"/>
          <p:cNvPicPr preferRelativeResize="0"/>
          <p:nvPr/>
        </p:nvPicPr>
        <p:blipFill rotWithShape="1">
          <a:blip r:embed="rId4">
            <a:alphaModFix/>
          </a:blip>
          <a:srcRect t="8359" r="14236" b="50130"/>
          <a:stretch/>
        </p:blipFill>
        <p:spPr>
          <a:xfrm>
            <a:off x="487611" y="2848420"/>
            <a:ext cx="2035625" cy="2135050"/>
          </a:xfrm>
          <a:prstGeom prst="rect">
            <a:avLst/>
          </a:prstGeom>
          <a:noFill/>
          <a:ln>
            <a:noFill/>
          </a:ln>
        </p:spPr>
      </p:pic>
      <p:pic>
        <p:nvPicPr>
          <p:cNvPr id="145" name="Google Shape;145;p21"/>
          <p:cNvPicPr preferRelativeResize="0"/>
          <p:nvPr/>
        </p:nvPicPr>
        <p:blipFill rotWithShape="1">
          <a:blip r:embed="rId4">
            <a:alphaModFix/>
          </a:blip>
          <a:srcRect t="49332" r="14236" b="11856"/>
          <a:stretch/>
        </p:blipFill>
        <p:spPr>
          <a:xfrm>
            <a:off x="2453917" y="2876202"/>
            <a:ext cx="2035625" cy="1996301"/>
          </a:xfrm>
          <a:prstGeom prst="rect">
            <a:avLst/>
          </a:prstGeom>
          <a:noFill/>
          <a:ln>
            <a:noFill/>
          </a:ln>
        </p:spPr>
      </p:pic>
    </p:spTree>
  </p:cSld>
  <p:clrMapOvr>
    <a:masterClrMapping/>
  </p:clrMapOvr>
</p:sld>
</file>

<file path=ppt/theme/theme1.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TotalTime>
  <Words>1164</Words>
  <Application>Microsoft Office PowerPoint</Application>
  <PresentationFormat>화면 슬라이드 쇼(16:9)</PresentationFormat>
  <Paragraphs>160</Paragraphs>
  <Slides>32</Slides>
  <Notes>32</Notes>
  <HiddenSlides>0</HiddenSlides>
  <MMClips>0</MMClips>
  <ScaleCrop>false</ScaleCrop>
  <HeadingPairs>
    <vt:vector size="6" baseType="variant">
      <vt:variant>
        <vt:lpstr>사용한 글꼴</vt:lpstr>
      </vt:variant>
      <vt:variant>
        <vt:i4>5</vt:i4>
      </vt:variant>
      <vt:variant>
        <vt:lpstr>테마</vt:lpstr>
      </vt:variant>
      <vt:variant>
        <vt:i4>1</vt:i4>
      </vt:variant>
      <vt:variant>
        <vt:lpstr>슬라이드 제목</vt:lpstr>
      </vt:variant>
      <vt:variant>
        <vt:i4>32</vt:i4>
      </vt:variant>
    </vt:vector>
  </HeadingPairs>
  <TitlesOfParts>
    <vt:vector size="38" baseType="lpstr">
      <vt:lpstr>Raleway</vt:lpstr>
      <vt:lpstr>Courier New</vt:lpstr>
      <vt:lpstr>Microsoft Yahei</vt:lpstr>
      <vt:lpstr>Arial</vt:lpstr>
      <vt:lpstr>Lato</vt:lpstr>
      <vt:lpstr>Streamline</vt:lpstr>
      <vt:lpstr>Final Project Presentation </vt:lpstr>
      <vt:lpstr>Contents </vt:lpstr>
      <vt:lpstr>Goal</vt:lpstr>
      <vt:lpstr>Crawling</vt:lpstr>
      <vt:lpstr>Preprocessing (1): TextRank Algorithm</vt:lpstr>
      <vt:lpstr>Preprocessing (1): TextRank Algorithm</vt:lpstr>
      <vt:lpstr>Preprocessing (2): Using N gram</vt:lpstr>
      <vt:lpstr>Preprocessing (2): Using N gram </vt:lpstr>
      <vt:lpstr>Preprocessing (2): Using N gram  </vt:lpstr>
      <vt:lpstr>Preprocessing (3) : Keywords of 4 features</vt:lpstr>
      <vt:lpstr>Preprocessing (3) : Keywords of 4 features   </vt:lpstr>
      <vt:lpstr>Preprocessing (3) : Keywords of 4 features</vt:lpstr>
      <vt:lpstr>Training Model (Naive Bayes)</vt:lpstr>
      <vt:lpstr>Evaluating Model (Naive Bayes)</vt:lpstr>
      <vt:lpstr>Coefficient</vt:lpstr>
      <vt:lpstr>Word Cloud(Service)</vt:lpstr>
      <vt:lpstr>Word Cloud(Taste)</vt:lpstr>
      <vt:lpstr>Word Cloud(Cost)</vt:lpstr>
      <vt:lpstr>Word Cloud(Atmosphere)</vt:lpstr>
      <vt:lpstr>Insight </vt:lpstr>
      <vt:lpstr>K-Means Clustering</vt:lpstr>
      <vt:lpstr>English</vt:lpstr>
      <vt:lpstr>English</vt:lpstr>
      <vt:lpstr>Why ? </vt:lpstr>
      <vt:lpstr>Korean</vt:lpstr>
      <vt:lpstr>Korean</vt:lpstr>
      <vt:lpstr>service_feature_cluster</vt:lpstr>
      <vt:lpstr>taste_feature_cluster</vt:lpstr>
      <vt:lpstr>cost_feature_cluster</vt:lpstr>
      <vt:lpstr>atmosphere_feature_cluster</vt:lpstr>
      <vt:lpstr>Insights</vt:lpstr>
      <vt:lpstr>PowerPoint 프레젠테이션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Final Project Presentation </dc:title>
  <cp:lastModifiedBy>LeeSungHo</cp:lastModifiedBy>
  <cp:revision>4</cp:revision>
  <dcterms:modified xsi:type="dcterms:W3CDTF">2020-12-02T23:54:23Z</dcterms:modified>
</cp:coreProperties>
</file>